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handoutMasterIdLst>
    <p:handoutMasterId r:id="rId37"/>
  </p:handoutMasterIdLst>
  <p:sldIdLst>
    <p:sldId id="256" r:id="rId2"/>
    <p:sldId id="277" r:id="rId3"/>
    <p:sldId id="321" r:id="rId4"/>
    <p:sldId id="279" r:id="rId5"/>
    <p:sldId id="322" r:id="rId6"/>
    <p:sldId id="282" r:id="rId7"/>
    <p:sldId id="323" r:id="rId8"/>
    <p:sldId id="283" r:id="rId9"/>
    <p:sldId id="284" r:id="rId10"/>
    <p:sldId id="324" r:id="rId11"/>
    <p:sldId id="285" r:id="rId12"/>
    <p:sldId id="325" r:id="rId13"/>
    <p:sldId id="326" r:id="rId14"/>
    <p:sldId id="286" r:id="rId15"/>
    <p:sldId id="287" r:id="rId16"/>
    <p:sldId id="328" r:id="rId17"/>
    <p:sldId id="288" r:id="rId18"/>
    <p:sldId id="329" r:id="rId19"/>
    <p:sldId id="300" r:id="rId20"/>
    <p:sldId id="330" r:id="rId21"/>
    <p:sldId id="331" r:id="rId22"/>
    <p:sldId id="332" r:id="rId23"/>
    <p:sldId id="333" r:id="rId24"/>
    <p:sldId id="289" r:id="rId25"/>
    <p:sldId id="334" r:id="rId26"/>
    <p:sldId id="335" r:id="rId27"/>
    <p:sldId id="298" r:id="rId28"/>
    <p:sldId id="336" r:id="rId29"/>
    <p:sldId id="337" r:id="rId30"/>
    <p:sldId id="299" r:id="rId31"/>
    <p:sldId id="292" r:id="rId32"/>
    <p:sldId id="308" r:id="rId33"/>
    <p:sldId id="338" r:id="rId34"/>
    <p:sldId id="293" r:id="rId35"/>
    <p:sldId id="30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94600" autoAdjust="0"/>
  </p:normalViewPr>
  <p:slideViewPr>
    <p:cSldViewPr snapToGrid="0" snapToObjects="1">
      <p:cViewPr varScale="1">
        <p:scale>
          <a:sx n="106" d="100"/>
          <a:sy n="106" d="100"/>
        </p:scale>
        <p:origin x="115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pPr/>
              <a:t>2/25/2015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pPr/>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smtClean="0"/>
              <a:t>Click to edit</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February 25,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February 25,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smtClean="0"/>
              <a:t>Click to edit</a:t>
            </a:r>
            <a:endParaRPr lang="en-US" dirty="0"/>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February 25,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smtClean="0"/>
              <a:t>Click to edit</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February 25,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smtClean="0"/>
              <a:t>College Physics</a:t>
            </a:r>
          </a:p>
          <a:p>
            <a:pPr algn="ctr"/>
            <a:endParaRPr lang="en-US" sz="1800" cap="none" dirty="0" smtClean="0">
              <a:solidFill>
                <a:schemeClr val="accent3">
                  <a:lumMod val="20000"/>
                  <a:lumOff val="80000"/>
                </a:schemeClr>
              </a:solidFill>
              <a:latin typeface="+mn-lt"/>
            </a:endParaRPr>
          </a:p>
          <a:p>
            <a:pPr algn="ctr"/>
            <a:r>
              <a:rPr lang="en-US" sz="2000" b="1" cap="none" dirty="0" smtClean="0">
                <a:solidFill>
                  <a:srgbClr val="212F62"/>
                </a:solidFill>
                <a:latin typeface="+mn-lt"/>
              </a:rPr>
              <a:t>Chapter # Chapter Title</a:t>
            </a:r>
          </a:p>
          <a:p>
            <a:pPr algn="ctr"/>
            <a:r>
              <a:rPr lang="en-US" sz="1600" cap="none" dirty="0" smtClean="0">
                <a:solidFill>
                  <a:schemeClr val="tx1"/>
                </a:solidFill>
                <a:latin typeface="+mn-lt"/>
              </a:rPr>
              <a:t>PowerPoint Image Slideshow</a:t>
            </a:r>
            <a:endParaRPr lang="en-US" sz="1600" cap="none" dirty="0">
              <a:solidFill>
                <a:schemeClr val="tx1"/>
              </a:solidFill>
              <a:latin typeface="+mn-lt"/>
            </a:endParaRP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February 25, 2015</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9.w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1.png"/><Relationship Id="rId5" Type="http://schemas.openxmlformats.org/officeDocument/2006/relationships/image" Target="../media/image20.wmf"/><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txBox="1">
            <a:spLocks/>
          </p:cNvSpPr>
          <p:nvPr/>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dirty="0" smtClean="0"/>
              <a:t>Introductory statistics</a:t>
            </a:r>
          </a:p>
          <a:p>
            <a:pPr algn="ctr"/>
            <a:endParaRPr lang="en-US" sz="1800" cap="none" dirty="0" smtClean="0">
              <a:solidFill>
                <a:schemeClr val="accent3">
                  <a:lumMod val="20000"/>
                  <a:lumOff val="80000"/>
                </a:schemeClr>
              </a:solidFill>
              <a:latin typeface="+mn-lt"/>
            </a:endParaRPr>
          </a:p>
          <a:p>
            <a:pPr algn="ctr"/>
            <a:r>
              <a:rPr lang="en-US" sz="2000" b="1" cap="none" dirty="0" smtClean="0">
                <a:solidFill>
                  <a:srgbClr val="212F62"/>
                </a:solidFill>
                <a:latin typeface="+mn-lt"/>
              </a:rPr>
              <a:t>Chapter 12 LINEAR REGRESSION AND CORRELATION</a:t>
            </a:r>
          </a:p>
          <a:p>
            <a:pPr algn="ctr"/>
            <a:r>
              <a:rPr lang="en-US" sz="1600" cap="none" dirty="0" smtClean="0">
                <a:solidFill>
                  <a:schemeClr val="tx1"/>
                </a:solidFill>
                <a:latin typeface="+mn-lt"/>
              </a:rPr>
              <a:t>PowerPoint Image Slideshow</a:t>
            </a:r>
            <a:endParaRPr lang="en-US" sz="1600" cap="none" dirty="0">
              <a:solidFill>
                <a:schemeClr val="tx1"/>
              </a:solidFill>
              <a:latin typeface="+mn-lt"/>
            </a:endParaRPr>
          </a:p>
        </p:txBody>
      </p:sp>
      <p:pic>
        <p:nvPicPr>
          <p:cNvPr id="3" name="Picture 2"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Tree>
    <p:extLst>
      <p:ext uri="{BB962C8B-B14F-4D97-AF65-F5344CB8AC3E}">
        <p14:creationId xmlns:p14="http://schemas.microsoft.com/office/powerpoint/2010/main" val="1322443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a:t>
            </a:r>
            <a:r>
              <a:rPr lang="en-US" dirty="0" smtClean="0"/>
              <a:t>12.5</a:t>
            </a:r>
            <a:endParaRPr lang="en-US" dirty="0"/>
          </a:p>
        </p:txBody>
      </p:sp>
      <p:sp>
        <p:nvSpPr>
          <p:cNvPr id="7" name="Text Placeholder 6"/>
          <p:cNvSpPr>
            <a:spLocks noGrp="1"/>
          </p:cNvSpPr>
          <p:nvPr>
            <p:ph type="body" sz="quarter" idx="14"/>
          </p:nvPr>
        </p:nvSpPr>
        <p:spPr/>
        <p:txBody>
          <a:bodyPr>
            <a:normAutofit/>
          </a:bodyPr>
          <a:lstStyle/>
          <a:p>
            <a:r>
              <a:rPr lang="en-US" sz="1600" dirty="0"/>
              <a:t>Scatter plot showing the number of m-commerce users (in millions</a:t>
            </a:r>
            <a:r>
              <a:rPr lang="en-US" sz="1600" dirty="0" smtClean="0"/>
              <a:t>) by </a:t>
            </a:r>
            <a:r>
              <a:rPr lang="en-US" sz="1600" dirty="0"/>
              <a:t>year.</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fig-ch12_04_01.jp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26394" r="-26394"/>
          <a:stretch>
            <a:fillRect/>
          </a:stretch>
        </p:blipFill>
        <p:spPr>
          <a:xfrm>
            <a:off x="2187388" y="900862"/>
            <a:ext cx="6332724" cy="3721596"/>
          </a:xfrm>
        </p:spPr>
      </p:pic>
      <p:pic>
        <p:nvPicPr>
          <p:cNvPr id="1027" name="Picture 3"/>
          <p:cNvPicPr>
            <a:picLocks noChangeAspect="1" noChangeArrowheads="1"/>
          </p:cNvPicPr>
          <p:nvPr/>
        </p:nvPicPr>
        <p:blipFill>
          <a:blip r:embed="rId4" cstate="print"/>
          <a:srcRect/>
          <a:stretch>
            <a:fillRect/>
          </a:stretch>
        </p:blipFill>
        <p:spPr bwMode="auto">
          <a:xfrm>
            <a:off x="457200" y="1344706"/>
            <a:ext cx="2339788" cy="2294965"/>
          </a:xfrm>
          <a:prstGeom prst="rect">
            <a:avLst/>
          </a:prstGeom>
          <a:noFill/>
          <a:ln w="9525">
            <a:noFill/>
            <a:miter lim="800000"/>
            <a:headEnd/>
            <a:tailEnd/>
          </a:ln>
        </p:spPr>
      </p:pic>
    </p:spTree>
    <p:extLst>
      <p:ext uri="{BB962C8B-B14F-4D97-AF65-F5344CB8AC3E}">
        <p14:creationId xmlns:p14="http://schemas.microsoft.com/office/powerpoint/2010/main" val="140456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How to create a Scatter Plot</a:t>
            </a:r>
            <a:endParaRPr lang="en-US" dirty="0"/>
          </a:p>
        </p:txBody>
      </p:sp>
      <p:sp>
        <p:nvSpPr>
          <p:cNvPr id="7" name="Text Placeholder 6"/>
          <p:cNvSpPr>
            <a:spLocks noGrp="1"/>
          </p:cNvSpPr>
          <p:nvPr>
            <p:ph type="body" sz="quarter" idx="14"/>
          </p:nvPr>
        </p:nvSpPr>
        <p:spPr>
          <a:xfrm>
            <a:off x="457200" y="993035"/>
            <a:ext cx="8062912" cy="5017329"/>
          </a:xfrm>
        </p:spPr>
        <p:txBody>
          <a:bodyPr>
            <a:noAutofit/>
          </a:bodyPr>
          <a:lstStyle/>
          <a:p>
            <a:r>
              <a:rPr lang="en-US" sz="1800" dirty="0" smtClean="0"/>
              <a:t>To create a scatter plot:</a:t>
            </a:r>
          </a:p>
          <a:p>
            <a:r>
              <a:rPr lang="en-US" sz="1800" dirty="0" smtClean="0"/>
              <a:t>1. Enter your </a:t>
            </a:r>
            <a:r>
              <a:rPr lang="en-US" sz="1800" b="1" dirty="0" smtClean="0"/>
              <a:t>X</a:t>
            </a:r>
            <a:r>
              <a:rPr lang="en-US" sz="1800" dirty="0" smtClean="0"/>
              <a:t> data into list </a:t>
            </a:r>
            <a:r>
              <a:rPr lang="en-US" sz="1800" b="1" dirty="0" smtClean="0"/>
              <a:t>L1</a:t>
            </a:r>
            <a:r>
              <a:rPr lang="en-US" sz="1800" dirty="0" smtClean="0"/>
              <a:t> and your </a:t>
            </a:r>
            <a:r>
              <a:rPr lang="en-US" sz="1800" b="1" dirty="0" smtClean="0"/>
              <a:t>Y</a:t>
            </a:r>
            <a:r>
              <a:rPr lang="en-US" sz="1800" dirty="0" smtClean="0"/>
              <a:t> data into list </a:t>
            </a:r>
            <a:r>
              <a:rPr lang="en-US" sz="1800" b="1" dirty="0" smtClean="0"/>
              <a:t>L2</a:t>
            </a:r>
            <a:r>
              <a:rPr lang="en-US" sz="1800" dirty="0" smtClean="0"/>
              <a:t>.</a:t>
            </a:r>
          </a:p>
          <a:p>
            <a:r>
              <a:rPr lang="en-US" sz="1800" dirty="0" smtClean="0"/>
              <a:t>2. Press </a:t>
            </a:r>
            <a:r>
              <a:rPr lang="en-US" sz="1800" b="1" dirty="0" smtClean="0"/>
              <a:t>2nd STATPLOT</a:t>
            </a:r>
            <a:r>
              <a:rPr lang="en-US" sz="1800" dirty="0" smtClean="0"/>
              <a:t> </a:t>
            </a:r>
            <a:r>
              <a:rPr lang="en-US" sz="1800" b="1" dirty="0" smtClean="0"/>
              <a:t>ENTER</a:t>
            </a:r>
            <a:r>
              <a:rPr lang="en-US" sz="1800" dirty="0" smtClean="0"/>
              <a:t> to use </a:t>
            </a:r>
            <a:r>
              <a:rPr lang="en-US" sz="1800" b="1" dirty="0" smtClean="0"/>
              <a:t>Plot 1</a:t>
            </a:r>
            <a:r>
              <a:rPr lang="en-US" sz="1800" dirty="0" smtClean="0"/>
              <a:t>. On the input screen for </a:t>
            </a:r>
            <a:r>
              <a:rPr lang="en-US" sz="1800" b="1" dirty="0" smtClean="0"/>
              <a:t>PLOT 1</a:t>
            </a:r>
            <a:r>
              <a:rPr lang="en-US" sz="1800" dirty="0" smtClean="0"/>
              <a:t>, highlight </a:t>
            </a:r>
            <a:r>
              <a:rPr lang="en-US" sz="1800" b="1" dirty="0" smtClean="0"/>
              <a:t>On</a:t>
            </a:r>
            <a:r>
              <a:rPr lang="en-US" sz="1800" dirty="0" smtClean="0"/>
              <a:t> and press </a:t>
            </a:r>
            <a:r>
              <a:rPr lang="en-US" sz="1800" b="1" dirty="0" smtClean="0"/>
              <a:t>ENTER</a:t>
            </a:r>
            <a:r>
              <a:rPr lang="en-US" sz="1800" dirty="0" smtClean="0"/>
              <a:t>.</a:t>
            </a:r>
          </a:p>
          <a:p>
            <a:r>
              <a:rPr lang="en-US" sz="1800" dirty="0" smtClean="0"/>
              <a:t>(Make sure the other plots are OFF.)</a:t>
            </a:r>
          </a:p>
          <a:p>
            <a:r>
              <a:rPr lang="en-US" sz="1800" dirty="0" smtClean="0"/>
              <a:t>3. For </a:t>
            </a:r>
            <a:r>
              <a:rPr lang="en-US" sz="1800" b="1" dirty="0" smtClean="0"/>
              <a:t>TYPE</a:t>
            </a:r>
            <a:r>
              <a:rPr lang="en-US" sz="1800" dirty="0" smtClean="0"/>
              <a:t>: highlight the very first icon, which is the </a:t>
            </a:r>
            <a:r>
              <a:rPr lang="en-US" sz="1800" b="1" dirty="0" smtClean="0"/>
              <a:t>scatter plot</a:t>
            </a:r>
            <a:r>
              <a:rPr lang="en-US" sz="1800" dirty="0" smtClean="0"/>
              <a:t>, and press </a:t>
            </a:r>
            <a:r>
              <a:rPr lang="en-US" sz="1800" b="1" dirty="0" smtClean="0"/>
              <a:t>ENTER</a:t>
            </a:r>
            <a:r>
              <a:rPr lang="en-US" sz="1800" dirty="0" smtClean="0"/>
              <a:t>.</a:t>
            </a:r>
          </a:p>
          <a:p>
            <a:r>
              <a:rPr lang="en-US" sz="1800" dirty="0" smtClean="0"/>
              <a:t>4. For </a:t>
            </a:r>
            <a:r>
              <a:rPr lang="en-US" sz="1800" b="1" dirty="0" smtClean="0"/>
              <a:t>Xlist</a:t>
            </a:r>
            <a:r>
              <a:rPr lang="en-US" sz="1800" dirty="0" smtClean="0"/>
              <a:t>:, enter </a:t>
            </a:r>
            <a:r>
              <a:rPr lang="en-US" sz="1800" b="1" dirty="0" smtClean="0"/>
              <a:t>L1 ENTER</a:t>
            </a:r>
            <a:r>
              <a:rPr lang="en-US" sz="1800" dirty="0" smtClean="0"/>
              <a:t> and for </a:t>
            </a:r>
            <a:r>
              <a:rPr lang="en-US" sz="1800" b="1" dirty="0" smtClean="0"/>
              <a:t>Ylist: L2 ENTER</a:t>
            </a:r>
            <a:r>
              <a:rPr lang="en-US" sz="1800" dirty="0" smtClean="0"/>
              <a:t>.</a:t>
            </a:r>
          </a:p>
          <a:p>
            <a:r>
              <a:rPr lang="en-US" sz="1800" dirty="0" smtClean="0"/>
              <a:t>5. For </a:t>
            </a:r>
            <a:r>
              <a:rPr lang="en-US" sz="1800" b="1" dirty="0" smtClean="0"/>
              <a:t>Mark</a:t>
            </a:r>
            <a:r>
              <a:rPr lang="en-US" sz="1800" dirty="0" smtClean="0"/>
              <a:t>: it does not matter which symbol you highlight, but the square is the easiest to see. Press </a:t>
            </a:r>
            <a:r>
              <a:rPr lang="en-US" sz="1800" b="1" dirty="0" smtClean="0"/>
              <a:t>ENTER</a:t>
            </a:r>
            <a:r>
              <a:rPr lang="en-US" sz="1800" dirty="0" smtClean="0"/>
              <a:t>.</a:t>
            </a:r>
          </a:p>
          <a:p>
            <a:r>
              <a:rPr lang="en-US" sz="1800" dirty="0" smtClean="0"/>
              <a:t>6. Make sure there are no other equations that could be plotted. Press </a:t>
            </a:r>
            <a:r>
              <a:rPr lang="en-US" sz="1800" b="1" dirty="0" smtClean="0"/>
              <a:t>Y =</a:t>
            </a:r>
            <a:r>
              <a:rPr lang="en-US" sz="1800" dirty="0" smtClean="0"/>
              <a:t> and clear any equations out.</a:t>
            </a:r>
          </a:p>
          <a:p>
            <a:r>
              <a:rPr lang="en-US" sz="1800" dirty="0" smtClean="0"/>
              <a:t>7. Press the </a:t>
            </a:r>
            <a:r>
              <a:rPr lang="en-US" sz="1800" b="1" dirty="0" smtClean="0"/>
              <a:t>ZOOM</a:t>
            </a:r>
            <a:r>
              <a:rPr lang="en-US" sz="1800" dirty="0" smtClean="0"/>
              <a:t> key and then the number </a:t>
            </a:r>
            <a:r>
              <a:rPr lang="en-US" sz="1800" b="1" dirty="0" smtClean="0"/>
              <a:t>9</a:t>
            </a:r>
            <a:r>
              <a:rPr lang="en-US" sz="1800" dirty="0" smtClean="0"/>
              <a:t> (for menu item </a:t>
            </a:r>
            <a:r>
              <a:rPr lang="en-US" sz="1800" b="1" dirty="0" smtClean="0"/>
              <a:t>"</a:t>
            </a:r>
            <a:r>
              <a:rPr lang="en-US" sz="1800" b="1" dirty="0" err="1" smtClean="0"/>
              <a:t>ZoomStat</a:t>
            </a:r>
            <a:r>
              <a:rPr lang="en-US" sz="1800" b="1" dirty="0" smtClean="0"/>
              <a:t>"</a:t>
            </a:r>
            <a:r>
              <a:rPr lang="en-US" sz="1800" dirty="0" smtClean="0"/>
              <a:t>) ; the calculator will fit the window to the data. You can press </a:t>
            </a:r>
            <a:r>
              <a:rPr lang="en-US" sz="1800" b="1" dirty="0" smtClean="0"/>
              <a:t>WINDOW</a:t>
            </a:r>
            <a:r>
              <a:rPr lang="en-US" sz="1800" dirty="0" smtClean="0"/>
              <a:t> to see the scaling of the axes.</a:t>
            </a:r>
            <a:endParaRPr lang="en-US" sz="1800"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3746876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 12.5</a:t>
            </a:r>
            <a:endParaRPr lang="en-US"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9" name="Picture Placeholder 5"/>
          <p:cNvSpPr>
            <a:spLocks noGrp="1"/>
          </p:cNvSpPr>
          <p:nvPr>
            <p:ph type="body" sz="quarter" idx="14"/>
          </p:nvPr>
        </p:nvSpPr>
        <p:spPr>
          <a:xfrm>
            <a:off x="457200" y="993774"/>
            <a:ext cx="8062913" cy="5514601"/>
          </a:xfrm>
        </p:spPr>
        <p:txBody>
          <a:bodyPr>
            <a:normAutofit/>
          </a:bodyPr>
          <a:lstStyle/>
          <a:p>
            <a:r>
              <a:rPr lang="en-US" b="1" dirty="0" smtClean="0"/>
              <a:t> </a:t>
            </a:r>
            <a:r>
              <a:rPr lang="en-US" dirty="0" smtClean="0"/>
              <a:t>Amelia plays basketball for her high school. She wants to improve to play at the college level. She notices that the number of points she scores in a game goes up in response to the number of hours she practices her jump shot each week. She records the following data:</a:t>
            </a:r>
          </a:p>
          <a:p>
            <a:r>
              <a:rPr lang="en-US" sz="1700" b="1" i="1" dirty="0" smtClean="0"/>
              <a:t>X (hours practicing jump shot)      Y (points scored in a game)</a:t>
            </a:r>
          </a:p>
          <a:p>
            <a:r>
              <a:rPr lang="en-US" dirty="0" smtClean="0"/>
              <a:t>	5 				15</a:t>
            </a:r>
          </a:p>
          <a:p>
            <a:r>
              <a:rPr lang="en-US" dirty="0" smtClean="0"/>
              <a:t>	7 				22</a:t>
            </a:r>
          </a:p>
          <a:p>
            <a:r>
              <a:rPr lang="en-US" dirty="0" smtClean="0"/>
              <a:t>	9 				28</a:t>
            </a:r>
          </a:p>
          <a:p>
            <a:r>
              <a:rPr lang="en-US" dirty="0" smtClean="0"/>
              <a:t>	10 				31</a:t>
            </a:r>
          </a:p>
          <a:p>
            <a:r>
              <a:rPr lang="en-US" dirty="0" smtClean="0"/>
              <a:t>	11 				33</a:t>
            </a:r>
          </a:p>
          <a:p>
            <a:r>
              <a:rPr lang="en-US" dirty="0" smtClean="0"/>
              <a:t>	12 				36</a:t>
            </a:r>
          </a:p>
          <a:p>
            <a:r>
              <a:rPr lang="en-US" dirty="0" smtClean="0"/>
              <a:t>Construct a scatter plot and state if what Amelia thinks appears to be true.</a:t>
            </a:r>
            <a:endParaRPr lang="en-US" dirty="0"/>
          </a:p>
        </p:txBody>
      </p:sp>
    </p:spTree>
    <p:extLst>
      <p:ext uri="{BB962C8B-B14F-4D97-AF65-F5344CB8AC3E}">
        <p14:creationId xmlns:p14="http://schemas.microsoft.com/office/powerpoint/2010/main" val="37468763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4"/>
          </p:nvPr>
        </p:nvSpPr>
        <p:spPr>
          <a:xfrm>
            <a:off x="224117" y="645458"/>
            <a:ext cx="8295995" cy="2942221"/>
          </a:xfrm>
        </p:spPr>
        <p:txBody>
          <a:bodyPr>
            <a:noAutofit/>
          </a:bodyPr>
          <a:lstStyle/>
          <a:p>
            <a:r>
              <a:rPr lang="en-US" sz="2400" dirty="0" smtClean="0"/>
              <a:t>A </a:t>
            </a:r>
            <a:r>
              <a:rPr lang="en-US" sz="2400" b="1" dirty="0" smtClean="0"/>
              <a:t>scatter plot </a:t>
            </a:r>
            <a:r>
              <a:rPr lang="en-US" sz="2400" dirty="0" smtClean="0"/>
              <a:t>shows the </a:t>
            </a:r>
            <a:r>
              <a:rPr lang="en-US" sz="2400" b="1" dirty="0" smtClean="0"/>
              <a:t>direction </a:t>
            </a:r>
            <a:r>
              <a:rPr lang="en-US" sz="2400" dirty="0" smtClean="0"/>
              <a:t>of a relationship between the variables. A clear direction happens when there is:</a:t>
            </a:r>
          </a:p>
          <a:p>
            <a:r>
              <a:rPr lang="en-US" sz="2400" dirty="0" smtClean="0"/>
              <a:t>• High values of one variable occurring with high values of the other variable as shown below.</a:t>
            </a:r>
          </a:p>
          <a:p>
            <a:r>
              <a:rPr lang="en-US" sz="2400" dirty="0" smtClean="0"/>
              <a:t>When you look at a scatter plot, you want to notice the overall pattern and any </a:t>
            </a:r>
            <a:r>
              <a:rPr lang="en-US" sz="2400" b="1" dirty="0" smtClean="0"/>
              <a:t>deviations</a:t>
            </a:r>
            <a:r>
              <a:rPr lang="en-US" sz="2400" dirty="0" smtClean="0"/>
              <a:t> from the pattern.</a:t>
            </a:r>
            <a:endParaRPr lang="en-US" sz="2400"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fig-ch12_04_02.jp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t="-13465" b="-13465"/>
          <a:stretch>
            <a:fillRect/>
          </a:stretch>
        </p:blipFill>
        <p:spPr>
          <a:xfrm>
            <a:off x="457200" y="3587680"/>
            <a:ext cx="8062913" cy="3270320"/>
          </a:xfrm>
        </p:spPr>
      </p:pic>
    </p:spTree>
    <p:extLst>
      <p:ext uri="{BB962C8B-B14F-4D97-AF65-F5344CB8AC3E}">
        <p14:creationId xmlns:p14="http://schemas.microsoft.com/office/powerpoint/2010/main" val="3746876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a:t>
            </a:r>
            <a:r>
              <a:rPr lang="en-US" dirty="0" smtClean="0"/>
              <a:t>12.7</a:t>
            </a:r>
            <a:endParaRPr lang="en-US" dirty="0"/>
          </a:p>
        </p:txBody>
      </p:sp>
      <p:sp>
        <p:nvSpPr>
          <p:cNvPr id="7" name="Text Placeholder 6"/>
          <p:cNvSpPr>
            <a:spLocks noGrp="1"/>
          </p:cNvSpPr>
          <p:nvPr>
            <p:ph type="body" sz="quarter" idx="14"/>
          </p:nvPr>
        </p:nvSpPr>
        <p:spPr>
          <a:xfrm>
            <a:off x="457200" y="4843981"/>
            <a:ext cx="8062912" cy="1700253"/>
          </a:xfrm>
        </p:spPr>
        <p:txBody>
          <a:bodyPr>
            <a:noAutofit/>
          </a:bodyPr>
          <a:lstStyle/>
          <a:p>
            <a:r>
              <a:rPr lang="en-US" sz="2400" dirty="0" smtClean="0"/>
              <a:t>Note in this cases that the high values of one variable occurring with low values of the other variable.</a:t>
            </a:r>
          </a:p>
          <a:p>
            <a:r>
              <a:rPr lang="en-US" sz="2400" dirty="0" smtClean="0"/>
              <a:t>Also note the </a:t>
            </a:r>
            <a:r>
              <a:rPr lang="en-US" sz="2400" b="1" dirty="0" smtClean="0"/>
              <a:t>strength</a:t>
            </a:r>
            <a:r>
              <a:rPr lang="en-US" sz="2400" dirty="0" smtClean="0"/>
              <a:t> of the relationship between the variables.</a:t>
            </a:r>
            <a:endParaRPr lang="en-US" sz="2400"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fig-ch12_04_03.jp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t="-13465" b="-13465"/>
          <a:stretch>
            <a:fillRect/>
          </a:stretch>
        </p:blipFill>
        <p:spPr/>
      </p:pic>
    </p:spTree>
    <p:extLst>
      <p:ext uri="{BB962C8B-B14F-4D97-AF65-F5344CB8AC3E}">
        <p14:creationId xmlns:p14="http://schemas.microsoft.com/office/powerpoint/2010/main" val="11379279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a:t>
            </a:r>
            <a:r>
              <a:rPr lang="en-US" dirty="0" smtClean="0"/>
              <a:t>12.8</a:t>
            </a:r>
            <a:endParaRPr lang="en-US" dirty="0"/>
          </a:p>
        </p:txBody>
      </p:sp>
      <p:sp>
        <p:nvSpPr>
          <p:cNvPr id="7" name="Text Placeholder 6"/>
          <p:cNvSpPr>
            <a:spLocks noGrp="1"/>
          </p:cNvSpPr>
          <p:nvPr>
            <p:ph type="body" sz="quarter" idx="14"/>
          </p:nvPr>
        </p:nvSpPr>
        <p:spPr>
          <a:xfrm>
            <a:off x="457199" y="4260790"/>
            <a:ext cx="8062912" cy="2337233"/>
          </a:xfrm>
        </p:spPr>
        <p:txBody>
          <a:bodyPr>
            <a:noAutofit/>
          </a:bodyPr>
          <a:lstStyle/>
          <a:p>
            <a:r>
              <a:rPr lang="en-US" sz="2400" dirty="0" smtClean="0"/>
              <a:t>Examples of </a:t>
            </a:r>
            <a:r>
              <a:rPr lang="en-US" sz="2400" b="1" dirty="0" smtClean="0"/>
              <a:t>nonlinear relationships</a:t>
            </a:r>
            <a:r>
              <a:rPr lang="en-US" sz="2400" dirty="0" smtClean="0"/>
              <a:t> between two variables.</a:t>
            </a:r>
          </a:p>
          <a:p>
            <a:pPr marL="342900" indent="-342900">
              <a:buAutoNum type="alphaLcParenBoth"/>
            </a:pPr>
            <a:r>
              <a:rPr lang="en-US" sz="2400" dirty="0" smtClean="0"/>
              <a:t> An exponential scatter plot</a:t>
            </a:r>
          </a:p>
          <a:p>
            <a:pPr marL="342900" indent="-342900">
              <a:buAutoNum type="alphaLcParenBoth"/>
            </a:pPr>
            <a:r>
              <a:rPr lang="en-US" sz="2400" dirty="0" smtClean="0"/>
              <a:t> Just a scatter plot where there is no relationship between the variables.</a:t>
            </a:r>
            <a:endParaRPr lang="en-US" sz="2400"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fig-ch12_04_04.jp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t="-13465" b="-13465"/>
          <a:stretch>
            <a:fillRect/>
          </a:stretch>
        </p:blipFill>
        <p:spPr/>
      </p:pic>
    </p:spTree>
    <p:extLst>
      <p:ext uri="{BB962C8B-B14F-4D97-AF65-F5344CB8AC3E}">
        <p14:creationId xmlns:p14="http://schemas.microsoft.com/office/powerpoint/2010/main" val="34794584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12.3 Linear Regression</a:t>
            </a:r>
            <a:endParaRPr lang="en-US" dirty="0"/>
          </a:p>
        </p:txBody>
      </p:sp>
      <p:sp>
        <p:nvSpPr>
          <p:cNvPr id="7" name="Text Placeholder 6"/>
          <p:cNvSpPr>
            <a:spLocks noGrp="1"/>
          </p:cNvSpPr>
          <p:nvPr>
            <p:ph type="body" sz="quarter" idx="14"/>
          </p:nvPr>
        </p:nvSpPr>
        <p:spPr>
          <a:xfrm>
            <a:off x="457199" y="993036"/>
            <a:ext cx="8062912" cy="5604988"/>
          </a:xfrm>
        </p:spPr>
        <p:txBody>
          <a:bodyPr>
            <a:noAutofit/>
          </a:bodyPr>
          <a:lstStyle/>
          <a:p>
            <a:r>
              <a:rPr lang="en-US" sz="2400" dirty="0" smtClean="0"/>
              <a:t>We are interested in scatter plots that show a linear pattern. </a:t>
            </a:r>
          </a:p>
          <a:p>
            <a:r>
              <a:rPr lang="en-US" sz="2400" dirty="0" smtClean="0"/>
              <a:t>If we think that the points show a linear relationship, we would like to draw a line on the scatter plot. </a:t>
            </a:r>
          </a:p>
          <a:p>
            <a:r>
              <a:rPr lang="en-US" sz="2400" dirty="0" smtClean="0"/>
              <a:t>This line can be calculated through a process called </a:t>
            </a:r>
            <a:r>
              <a:rPr lang="en-US" sz="2400" b="1" dirty="0" smtClean="0"/>
              <a:t>linear regression. </a:t>
            </a:r>
          </a:p>
          <a:p>
            <a:r>
              <a:rPr lang="en-US" sz="2400" dirty="0" smtClean="0"/>
              <a:t>We can use a regression line to predict </a:t>
            </a:r>
            <a:r>
              <a:rPr lang="en-US" sz="2400" i="1" dirty="0" smtClean="0"/>
              <a:t>y for a given value of x.</a:t>
            </a:r>
          </a:p>
          <a:p>
            <a:r>
              <a:rPr lang="en-US" sz="2800" dirty="0" smtClean="0"/>
              <a:t>Typically, you have a set of data whose scatter plot appears to </a:t>
            </a:r>
            <a:r>
              <a:rPr lang="en-US" sz="2800" b="1" dirty="0" smtClean="0"/>
              <a:t>"fit" </a:t>
            </a:r>
            <a:r>
              <a:rPr lang="en-US" sz="2800" dirty="0" smtClean="0"/>
              <a:t>a straight line. This is called a</a:t>
            </a:r>
            <a:r>
              <a:rPr lang="en-US" sz="2800" b="1" dirty="0" smtClean="0"/>
              <a:t> Line of Best Fit </a:t>
            </a:r>
            <a:r>
              <a:rPr lang="en-US" sz="2800" dirty="0" smtClean="0"/>
              <a:t>or</a:t>
            </a:r>
            <a:r>
              <a:rPr lang="en-US" sz="2800" b="1" dirty="0" smtClean="0"/>
              <a:t> Least-Squares Line.</a:t>
            </a:r>
            <a:endParaRPr lang="en-US" sz="2800"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34794584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 12.6</a:t>
            </a:r>
            <a:endParaRPr lang="en-US" dirty="0"/>
          </a:p>
        </p:txBody>
      </p:sp>
      <p:sp>
        <p:nvSpPr>
          <p:cNvPr id="7" name="Text Placeholder 6"/>
          <p:cNvSpPr>
            <a:spLocks noGrp="1"/>
          </p:cNvSpPr>
          <p:nvPr>
            <p:ph type="body" sz="quarter" idx="14"/>
          </p:nvPr>
        </p:nvSpPr>
        <p:spPr>
          <a:xfrm>
            <a:off x="457200" y="900861"/>
            <a:ext cx="8062912" cy="1447892"/>
          </a:xfrm>
        </p:spPr>
        <p:txBody>
          <a:bodyPr>
            <a:noAutofit/>
          </a:bodyPr>
          <a:lstStyle/>
          <a:p>
            <a:r>
              <a:rPr lang="en-US" dirty="0" smtClean="0"/>
              <a:t>A random sample of 11 statistics students produced the following data, where </a:t>
            </a:r>
            <a:r>
              <a:rPr lang="en-US" i="1" dirty="0" smtClean="0"/>
              <a:t>x is the third exam score out of 80, </a:t>
            </a:r>
            <a:r>
              <a:rPr lang="en-US" dirty="0" smtClean="0"/>
              <a:t>and </a:t>
            </a:r>
            <a:r>
              <a:rPr lang="en-US" i="1" dirty="0" smtClean="0"/>
              <a:t>y is the final exam score out of 200. Can you predict the final exam score of a random student if you know </a:t>
            </a:r>
            <a:r>
              <a:rPr lang="en-US" dirty="0" smtClean="0"/>
              <a:t>the third exam score?</a:t>
            </a:r>
            <a:endParaRPr lang="en-US"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2051" name="Picture 3"/>
          <p:cNvPicPr>
            <a:picLocks noChangeAspect="1" noChangeArrowheads="1"/>
          </p:cNvPicPr>
          <p:nvPr/>
        </p:nvPicPr>
        <p:blipFill>
          <a:blip r:embed="rId3" cstate="print"/>
          <a:srcRect/>
          <a:stretch>
            <a:fillRect/>
          </a:stretch>
        </p:blipFill>
        <p:spPr bwMode="auto">
          <a:xfrm>
            <a:off x="2689412" y="2348754"/>
            <a:ext cx="3442447" cy="3496234"/>
          </a:xfrm>
          <a:prstGeom prst="rect">
            <a:avLst/>
          </a:prstGeom>
          <a:noFill/>
          <a:ln w="9525">
            <a:noFill/>
            <a:miter lim="800000"/>
            <a:headEnd/>
            <a:tailEnd/>
          </a:ln>
        </p:spPr>
      </p:pic>
    </p:spTree>
    <p:extLst>
      <p:ext uri="{BB962C8B-B14F-4D97-AF65-F5344CB8AC3E}">
        <p14:creationId xmlns:p14="http://schemas.microsoft.com/office/powerpoint/2010/main" val="2218213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a:t>
            </a:r>
            <a:r>
              <a:rPr lang="en-US" dirty="0" smtClean="0"/>
              <a:t>12.9</a:t>
            </a:r>
            <a:endParaRPr lang="en-US" dirty="0"/>
          </a:p>
        </p:txBody>
      </p:sp>
      <p:sp>
        <p:nvSpPr>
          <p:cNvPr id="7" name="Text Placeholder 6"/>
          <p:cNvSpPr>
            <a:spLocks noGrp="1"/>
          </p:cNvSpPr>
          <p:nvPr>
            <p:ph type="body" sz="quarter" idx="14"/>
          </p:nvPr>
        </p:nvSpPr>
        <p:spPr>
          <a:xfrm>
            <a:off x="457200" y="4843982"/>
            <a:ext cx="8062912" cy="1610606"/>
          </a:xfrm>
        </p:spPr>
        <p:txBody>
          <a:bodyPr>
            <a:normAutofit fontScale="92500" lnSpcReduction="10000"/>
          </a:bodyPr>
          <a:lstStyle/>
          <a:p>
            <a:r>
              <a:rPr lang="en-US" sz="2800" dirty="0"/>
              <a:t>Scatter plot showing the scores on the final exam based on </a:t>
            </a:r>
            <a:r>
              <a:rPr lang="en-US" sz="2800" dirty="0" smtClean="0"/>
              <a:t>scores from </a:t>
            </a:r>
            <a:r>
              <a:rPr lang="en-US" sz="2800" dirty="0"/>
              <a:t>the third exam</a:t>
            </a:r>
            <a:r>
              <a:rPr lang="en-US" sz="2800" dirty="0" smtClean="0"/>
              <a:t>. </a:t>
            </a:r>
            <a:r>
              <a:rPr lang="en-US" sz="2800" i="1" dirty="0" smtClean="0"/>
              <a:t>Can you predict the final exam score of a random student if you know </a:t>
            </a:r>
            <a:r>
              <a:rPr lang="en-US" sz="2800" dirty="0" smtClean="0"/>
              <a:t>the third exam score?</a:t>
            </a:r>
            <a:endParaRPr lang="en-US" sz="2800"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6" name="Picture Placeholder 5" descr="fig-ch12_05_01.jp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24975" r="-24975"/>
          <a:stretch>
            <a:fillRect/>
          </a:stretch>
        </p:blipFill>
        <p:spPr/>
      </p:pic>
    </p:spTree>
    <p:extLst>
      <p:ext uri="{BB962C8B-B14F-4D97-AF65-F5344CB8AC3E}">
        <p14:creationId xmlns:p14="http://schemas.microsoft.com/office/powerpoint/2010/main" val="22182135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a:t>
            </a:r>
            <a:r>
              <a:rPr lang="en-US" dirty="0" smtClean="0"/>
              <a:t>12.10</a:t>
            </a:r>
            <a:endParaRPr lang="en-US" dirty="0"/>
          </a:p>
        </p:txBody>
      </p:sp>
      <p:sp>
        <p:nvSpPr>
          <p:cNvPr id="7" name="Text Placeholder 6"/>
          <p:cNvSpPr>
            <a:spLocks noGrp="1"/>
          </p:cNvSpPr>
          <p:nvPr>
            <p:ph type="body" sz="quarter" idx="14"/>
          </p:nvPr>
        </p:nvSpPr>
        <p:spPr>
          <a:xfrm>
            <a:off x="457200" y="3956027"/>
            <a:ext cx="8062912" cy="2588207"/>
          </a:xfrm>
        </p:spPr>
        <p:txBody>
          <a:bodyPr>
            <a:noAutofit/>
          </a:bodyPr>
          <a:lstStyle/>
          <a:p>
            <a:r>
              <a:rPr lang="en-US" sz="1800" dirty="0" smtClean="0"/>
              <a:t>In the above diagram, each point of data is of the </a:t>
            </a:r>
            <a:r>
              <a:rPr lang="en-US" sz="1800" dirty="0" err="1" smtClean="0"/>
              <a:t>the</a:t>
            </a:r>
            <a:r>
              <a:rPr lang="en-US" sz="1800" dirty="0" smtClean="0"/>
              <a:t> form (</a:t>
            </a:r>
            <a:r>
              <a:rPr lang="en-US" sz="1800" i="1" dirty="0" smtClean="0"/>
              <a:t>x, y) and each point of the line of best fit using </a:t>
            </a:r>
            <a:r>
              <a:rPr lang="en-US" sz="1800" b="1" i="1" dirty="0" smtClean="0"/>
              <a:t>least squares</a:t>
            </a:r>
            <a:r>
              <a:rPr lang="en-US" sz="1800" i="1" dirty="0" smtClean="0"/>
              <a:t> </a:t>
            </a:r>
            <a:r>
              <a:rPr lang="en-US" sz="1800" dirty="0" smtClean="0"/>
              <a:t>linear regression has the form (</a:t>
            </a:r>
            <a:r>
              <a:rPr lang="en-US" sz="1800" i="1" dirty="0" smtClean="0"/>
              <a:t>x, ŷ).</a:t>
            </a:r>
          </a:p>
          <a:p>
            <a:r>
              <a:rPr lang="en-US" sz="1800" dirty="0" smtClean="0"/>
              <a:t>The </a:t>
            </a:r>
            <a:r>
              <a:rPr lang="en-US" sz="1800" b="1" i="1" dirty="0" smtClean="0"/>
              <a:t>ŷ</a:t>
            </a:r>
            <a:r>
              <a:rPr lang="en-US" sz="1800" i="1" dirty="0" smtClean="0"/>
              <a:t> is read </a:t>
            </a:r>
            <a:r>
              <a:rPr lang="en-US" sz="1800" b="1" i="1" dirty="0" smtClean="0"/>
              <a:t>"y hat</a:t>
            </a:r>
            <a:r>
              <a:rPr lang="en-US" sz="1800" i="1" dirty="0" smtClean="0"/>
              <a:t>" and is the estimated value of y. It is the value of y obtained using the regression line. It is not generally </a:t>
            </a:r>
            <a:r>
              <a:rPr lang="en-US" sz="1800" dirty="0" smtClean="0"/>
              <a:t>equal to </a:t>
            </a:r>
            <a:r>
              <a:rPr lang="en-US" sz="1800" i="1" dirty="0" smtClean="0"/>
              <a:t>y from data.</a:t>
            </a:r>
          </a:p>
          <a:p>
            <a:r>
              <a:rPr lang="en-US" sz="1800" dirty="0" smtClean="0"/>
              <a:t>The term </a:t>
            </a:r>
            <a:r>
              <a:rPr lang="en-US" sz="1800" b="1" i="1" dirty="0" smtClean="0"/>
              <a:t>y0 – ŷ0 = ε</a:t>
            </a:r>
            <a:r>
              <a:rPr lang="en-US" sz="1600" b="1" i="1" dirty="0" smtClean="0"/>
              <a:t>0</a:t>
            </a:r>
            <a:r>
              <a:rPr lang="en-US" sz="1800" i="1" dirty="0" smtClean="0"/>
              <a:t> is called the </a:t>
            </a:r>
            <a:r>
              <a:rPr lang="en-US" sz="1800" b="1" i="1" dirty="0" smtClean="0"/>
              <a:t>"error" or residual.</a:t>
            </a:r>
            <a:endParaRPr lang="en-US" sz="1800"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3" name="Picture Placeholder 2" descr="fig-ch12_05_02.jp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1052" r="-1052"/>
          <a:stretch>
            <a:fillRect/>
          </a:stretch>
        </p:blipFill>
        <p:spPr>
          <a:xfrm>
            <a:off x="457199" y="900861"/>
            <a:ext cx="8062913" cy="3055167"/>
          </a:xfrm>
        </p:spPr>
      </p:pic>
    </p:spTree>
    <p:extLst>
      <p:ext uri="{BB962C8B-B14F-4D97-AF65-F5344CB8AC3E}">
        <p14:creationId xmlns:p14="http://schemas.microsoft.com/office/powerpoint/2010/main" val="2856660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751709"/>
          </a:xfrm>
        </p:spPr>
        <p:txBody>
          <a:bodyPr/>
          <a:lstStyle/>
          <a:p>
            <a:pPr algn="ctr"/>
            <a:r>
              <a:rPr lang="en-US" sz="3200" dirty="0" smtClean="0"/>
              <a:t>Chapter Objectives</a:t>
            </a:r>
            <a:r>
              <a:rPr lang="en-US" dirty="0" smtClean="0"/>
              <a:t>	</a:t>
            </a:r>
            <a:endParaRPr lang="en-US" dirty="0"/>
          </a:p>
        </p:txBody>
      </p:sp>
      <p:sp>
        <p:nvSpPr>
          <p:cNvPr id="7" name="Text Placeholder 6"/>
          <p:cNvSpPr>
            <a:spLocks noGrp="1"/>
          </p:cNvSpPr>
          <p:nvPr>
            <p:ph type="body" sz="quarter" idx="14"/>
          </p:nvPr>
        </p:nvSpPr>
        <p:spPr>
          <a:xfrm>
            <a:off x="457200" y="1398494"/>
            <a:ext cx="8062912" cy="4611870"/>
          </a:xfrm>
        </p:spPr>
        <p:txBody>
          <a:bodyPr>
            <a:normAutofit/>
          </a:bodyPr>
          <a:lstStyle/>
          <a:p>
            <a:r>
              <a:rPr lang="en-US" sz="2800" dirty="0" smtClean="0"/>
              <a:t>By the end of this chapter, the student should be able to:</a:t>
            </a:r>
          </a:p>
          <a:p>
            <a:r>
              <a:rPr lang="en-US" sz="2800" dirty="0" smtClean="0"/>
              <a:t>• Discuss basic ideas of linear regression and correlation.</a:t>
            </a:r>
          </a:p>
          <a:p>
            <a:r>
              <a:rPr lang="en-US" sz="2800" dirty="0" smtClean="0"/>
              <a:t>• Create and interpret a line of best fit.</a:t>
            </a:r>
          </a:p>
          <a:p>
            <a:r>
              <a:rPr lang="en-US" sz="2800" dirty="0" smtClean="0"/>
              <a:t>• Calculate and interpret the correlation coefficient.</a:t>
            </a:r>
          </a:p>
          <a:p>
            <a:r>
              <a:rPr lang="en-US" sz="2800" dirty="0" smtClean="0"/>
              <a:t>• Calculate and interpret outliers.</a:t>
            </a:r>
            <a:endParaRPr lang="en-US" sz="2800"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1039996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a:t>
            </a:r>
            <a:r>
              <a:rPr lang="en-US" dirty="0" smtClean="0"/>
              <a:t>12.10</a:t>
            </a:r>
            <a:endParaRPr lang="en-US" dirty="0"/>
          </a:p>
        </p:txBody>
      </p:sp>
      <p:sp>
        <p:nvSpPr>
          <p:cNvPr id="7" name="Text Placeholder 6"/>
          <p:cNvSpPr>
            <a:spLocks noGrp="1"/>
          </p:cNvSpPr>
          <p:nvPr>
            <p:ph type="body" sz="quarter" idx="14"/>
          </p:nvPr>
        </p:nvSpPr>
        <p:spPr>
          <a:xfrm>
            <a:off x="457200" y="900861"/>
            <a:ext cx="8062912" cy="5957139"/>
          </a:xfrm>
        </p:spPr>
        <p:txBody>
          <a:bodyPr>
            <a:noAutofit/>
          </a:bodyPr>
          <a:lstStyle/>
          <a:p>
            <a:r>
              <a:rPr lang="en-US" sz="2400" dirty="0" smtClean="0"/>
              <a:t>The absolute value of a </a:t>
            </a:r>
            <a:r>
              <a:rPr lang="en-US" sz="2400" b="1" dirty="0" smtClean="0"/>
              <a:t>residual </a:t>
            </a:r>
            <a:r>
              <a:rPr lang="en-US" sz="2400" dirty="0" smtClean="0"/>
              <a:t>measures the vertical distance between the actual value of </a:t>
            </a:r>
            <a:r>
              <a:rPr lang="en-US" sz="2400" i="1" dirty="0" smtClean="0"/>
              <a:t>y and the estimated value of y. In other words, it </a:t>
            </a:r>
            <a:r>
              <a:rPr lang="en-US" sz="2400" dirty="0" smtClean="0"/>
              <a:t>measures the vertical distance between the actual data point and the predicted point on the line.</a:t>
            </a:r>
          </a:p>
          <a:p>
            <a:r>
              <a:rPr lang="en-US" sz="2400" dirty="0" smtClean="0"/>
              <a:t>If the observed data point lies above the line, the residual is positive, and the line underestimates the actual data value for </a:t>
            </a:r>
            <a:r>
              <a:rPr lang="en-US" sz="2400" i="1" dirty="0" smtClean="0"/>
              <a:t>y.</a:t>
            </a:r>
          </a:p>
          <a:p>
            <a:r>
              <a:rPr lang="en-US" sz="2400" dirty="0" smtClean="0"/>
              <a:t>If the observed data point lies below the line, the residual is negative, and the line overestimates that actual data value for </a:t>
            </a:r>
            <a:r>
              <a:rPr lang="en-US" sz="2400" i="1" dirty="0" smtClean="0"/>
              <a:t>y.</a:t>
            </a:r>
          </a:p>
          <a:p>
            <a:endParaRPr lang="en-US" sz="2400" dirty="0" smtClean="0"/>
          </a:p>
          <a:p>
            <a:r>
              <a:rPr lang="en-US" sz="2400" dirty="0" smtClean="0"/>
              <a:t>For each data point, you can calculate the residuals or errors, </a:t>
            </a:r>
            <a:r>
              <a:rPr lang="en-US" sz="2400" i="1" dirty="0" err="1" smtClean="0"/>
              <a:t>yi</a:t>
            </a:r>
            <a:r>
              <a:rPr lang="en-US" sz="2400" i="1" dirty="0" smtClean="0"/>
              <a:t> - </a:t>
            </a:r>
            <a:r>
              <a:rPr lang="en-US" sz="2400" i="1" dirty="0" err="1" smtClean="0"/>
              <a:t>ŷi</a:t>
            </a:r>
            <a:r>
              <a:rPr lang="en-US" sz="2400" i="1" dirty="0" smtClean="0"/>
              <a:t> = </a:t>
            </a:r>
            <a:r>
              <a:rPr lang="en-US" sz="2400" i="1" dirty="0" err="1" smtClean="0"/>
              <a:t>εi</a:t>
            </a:r>
            <a:r>
              <a:rPr lang="en-US" sz="2400" i="1" dirty="0" smtClean="0"/>
              <a:t> for </a:t>
            </a:r>
            <a:r>
              <a:rPr lang="en-US" sz="2400" i="1" dirty="0" err="1" smtClean="0"/>
              <a:t>i</a:t>
            </a:r>
            <a:r>
              <a:rPr lang="en-US" sz="2400" i="1" dirty="0" smtClean="0"/>
              <a:t> = 1, 2, 3, ..., 11.</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28566602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4"/>
          </p:nvPr>
        </p:nvSpPr>
        <p:spPr>
          <a:xfrm>
            <a:off x="457200" y="900861"/>
            <a:ext cx="8062912" cy="5957139"/>
          </a:xfrm>
        </p:spPr>
        <p:txBody>
          <a:bodyPr>
            <a:noAutofit/>
          </a:bodyPr>
          <a:lstStyle/>
          <a:p>
            <a:r>
              <a:rPr lang="en-US" sz="2400" dirty="0" smtClean="0"/>
              <a:t>For the example about the third exam scores and the final exam scores for the 11 statistics students, there are 11 data points.</a:t>
            </a:r>
          </a:p>
          <a:p>
            <a:r>
              <a:rPr lang="en-US" sz="2400" dirty="0" smtClean="0"/>
              <a:t>Therefore, there are 11 </a:t>
            </a:r>
            <a:r>
              <a:rPr lang="en-US" sz="2400" i="1" dirty="0" smtClean="0"/>
              <a:t>ε values. If you square each ε and add, you get </a:t>
            </a:r>
            <a:endParaRPr lang="el-GR" sz="2400" i="1" dirty="0" smtClean="0"/>
          </a:p>
          <a:p>
            <a:endParaRPr lang="el-GR" sz="2400" i="1" dirty="0" smtClean="0"/>
          </a:p>
          <a:p>
            <a:endParaRPr lang="en-US" sz="2400" dirty="0" smtClean="0"/>
          </a:p>
          <a:p>
            <a:r>
              <a:rPr lang="en-US" sz="2400" dirty="0" smtClean="0"/>
              <a:t>This is called the </a:t>
            </a:r>
            <a:r>
              <a:rPr lang="en-US" sz="2400" b="1" dirty="0" smtClean="0"/>
              <a:t>Sum of Squared Errors (SSE).</a:t>
            </a:r>
          </a:p>
        </p:txBody>
      </p:sp>
      <p:pic>
        <p:nvPicPr>
          <p:cNvPr id="8" name="Picture 7" descr="OSC-Stacked-TM-RGB-1.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graphicFrame>
        <p:nvGraphicFramePr>
          <p:cNvPr id="6" name="Object 5"/>
          <p:cNvGraphicFramePr>
            <a:graphicFrameLocks noChangeAspect="1"/>
          </p:cNvGraphicFramePr>
          <p:nvPr/>
        </p:nvGraphicFramePr>
        <p:xfrm>
          <a:off x="1846729" y="2958353"/>
          <a:ext cx="5540189" cy="914400"/>
        </p:xfrm>
        <a:graphic>
          <a:graphicData uri="http://schemas.openxmlformats.org/presentationml/2006/ole">
            <mc:AlternateContent xmlns:mc="http://schemas.openxmlformats.org/markup-compatibility/2006">
              <mc:Choice xmlns:v="urn:schemas-microsoft-com:vml" Requires="v">
                <p:oleObj spid="_x0000_s3076" name="Equation" r:id="rId4" imgW="2057400" imgH="431640" progId="Equation.3">
                  <p:embed/>
                </p:oleObj>
              </mc:Choice>
              <mc:Fallback>
                <p:oleObj name="Equation" r:id="rId4" imgW="2057400" imgH="431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6729" y="2958353"/>
                        <a:ext cx="5540189"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3406589" y="6039970"/>
          <a:ext cx="2420470" cy="784411"/>
        </p:xfrm>
        <a:graphic>
          <a:graphicData uri="http://schemas.openxmlformats.org/presentationml/2006/ole">
            <mc:AlternateContent xmlns:mc="http://schemas.openxmlformats.org/markup-compatibility/2006">
              <mc:Choice xmlns:v="urn:schemas-microsoft-com:vml" Requires="v">
                <p:oleObj spid="_x0000_s3077" name="Equation" r:id="rId6" imgW="647640" imgH="533160" progId="Equation.3">
                  <p:embed/>
                </p:oleObj>
              </mc:Choice>
              <mc:Fallback>
                <p:oleObj name="Equation" r:id="rId6" imgW="647640" imgH="53316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06589" y="6039970"/>
                        <a:ext cx="2420470" cy="7844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566602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4"/>
          </p:nvPr>
        </p:nvSpPr>
        <p:spPr>
          <a:xfrm>
            <a:off x="457200" y="900861"/>
            <a:ext cx="8062912" cy="5957139"/>
          </a:xfrm>
        </p:spPr>
        <p:txBody>
          <a:bodyPr>
            <a:noAutofit/>
          </a:bodyPr>
          <a:lstStyle/>
          <a:p>
            <a:r>
              <a:rPr lang="en-US" sz="2400" dirty="0" smtClean="0"/>
              <a:t>Using calculus, you can determine the values of </a:t>
            </a:r>
            <a:r>
              <a:rPr lang="en-US" sz="2400" i="1" dirty="0" smtClean="0"/>
              <a:t>a and b that make the </a:t>
            </a:r>
            <a:r>
              <a:rPr lang="en-US" sz="2400" b="1" i="1" dirty="0" smtClean="0"/>
              <a:t>SSE </a:t>
            </a:r>
            <a:r>
              <a:rPr lang="en-US" sz="2400" i="1" dirty="0" smtClean="0"/>
              <a:t>a minimum. When you make the SSE a</a:t>
            </a:r>
            <a:r>
              <a:rPr lang="en-US" sz="2400" b="1" i="1" dirty="0" smtClean="0"/>
              <a:t> </a:t>
            </a:r>
            <a:r>
              <a:rPr lang="en-US" sz="2400" dirty="0" smtClean="0"/>
              <a:t>minimum, you have determined the points that are on the line of best fit. It turns out that the line of best fit has the equation:</a:t>
            </a:r>
          </a:p>
          <a:p>
            <a:endParaRPr lang="en-US" sz="2400" dirty="0" smtClean="0"/>
          </a:p>
          <a:p>
            <a:endParaRPr lang="en-US" sz="2400" dirty="0" smtClean="0"/>
          </a:p>
          <a:p>
            <a:r>
              <a:rPr lang="en-US" sz="2400" dirty="0" smtClean="0"/>
              <a:t>Where </a:t>
            </a:r>
          </a:p>
          <a:p>
            <a:endParaRPr lang="en-US" sz="2400" dirty="0" smtClean="0"/>
          </a:p>
          <a:p>
            <a:pPr algn="ctr"/>
            <a:r>
              <a:rPr lang="en-US" sz="2400" i="1" dirty="0" smtClean="0"/>
              <a:t>   </a:t>
            </a:r>
            <a:endParaRPr lang="en-US" sz="2400" dirty="0" smtClean="0"/>
          </a:p>
          <a:p>
            <a:endParaRPr lang="en-US" sz="2800" i="1" dirty="0" smtClean="0"/>
          </a:p>
          <a:p>
            <a:endParaRPr lang="en-US" sz="2400" b="1" dirty="0" smtClean="0"/>
          </a:p>
        </p:txBody>
      </p:sp>
      <p:pic>
        <p:nvPicPr>
          <p:cNvPr id="8" name="Picture 7" descr="OSC-Stacked-TM-RGB-1.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graphicFrame>
        <p:nvGraphicFramePr>
          <p:cNvPr id="9" name="Object 8"/>
          <p:cNvGraphicFramePr>
            <a:graphicFrameLocks noChangeAspect="1"/>
          </p:cNvGraphicFramePr>
          <p:nvPr/>
        </p:nvGraphicFramePr>
        <p:xfrm>
          <a:off x="3083860" y="2976282"/>
          <a:ext cx="2653552" cy="1089211"/>
        </p:xfrm>
        <a:graphic>
          <a:graphicData uri="http://schemas.openxmlformats.org/presentationml/2006/ole">
            <mc:AlternateContent xmlns:mc="http://schemas.openxmlformats.org/markup-compatibility/2006">
              <mc:Choice xmlns:v="urn:schemas-microsoft-com:vml" Requires="v">
                <p:oleObj spid="_x0000_s4100" name="Equation" r:id="rId4" imgW="647640" imgH="533160" progId="Equation.3">
                  <p:embed/>
                </p:oleObj>
              </mc:Choice>
              <mc:Fallback>
                <p:oleObj name="Equation" r:id="rId4" imgW="647640" imgH="53316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83860" y="2976282"/>
                        <a:ext cx="2653552" cy="10892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100" name="Picture 4"/>
          <p:cNvPicPr>
            <a:picLocks noChangeAspect="1" noChangeArrowheads="1"/>
          </p:cNvPicPr>
          <p:nvPr/>
        </p:nvPicPr>
        <p:blipFill>
          <a:blip r:embed="rId6" cstate="print">
            <a:lum bright="-24000" contrast="9000"/>
          </a:blip>
          <a:srcRect/>
          <a:stretch>
            <a:fillRect/>
          </a:stretch>
        </p:blipFill>
        <p:spPr bwMode="auto">
          <a:xfrm>
            <a:off x="3083860" y="4356847"/>
            <a:ext cx="3711387" cy="1308847"/>
          </a:xfrm>
          <a:prstGeom prst="rect">
            <a:avLst/>
          </a:prstGeom>
          <a:noFill/>
          <a:ln w="9525">
            <a:noFill/>
            <a:miter lim="800000"/>
            <a:headEnd/>
            <a:tailEnd/>
          </a:ln>
        </p:spPr>
      </p:pic>
    </p:spTree>
    <p:extLst>
      <p:ext uri="{BB962C8B-B14F-4D97-AF65-F5344CB8AC3E}">
        <p14:creationId xmlns:p14="http://schemas.microsoft.com/office/powerpoint/2010/main" val="28566602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4"/>
          </p:nvPr>
        </p:nvSpPr>
        <p:spPr>
          <a:xfrm>
            <a:off x="457200" y="993035"/>
            <a:ext cx="8062912" cy="5587059"/>
          </a:xfrm>
        </p:spPr>
        <p:txBody>
          <a:bodyPr>
            <a:noAutofit/>
          </a:bodyPr>
          <a:lstStyle/>
          <a:p>
            <a:endParaRPr lang="en-US" sz="2400" dirty="0" smtClean="0"/>
          </a:p>
          <a:p>
            <a:endParaRPr lang="en-US" sz="2800" i="1" dirty="0" smtClean="0"/>
          </a:p>
          <a:p>
            <a:endParaRPr lang="en-US" sz="2400" b="1" dirty="0" smtClean="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6" name="Rectangle 5"/>
          <p:cNvSpPr/>
          <p:nvPr/>
        </p:nvSpPr>
        <p:spPr>
          <a:xfrm>
            <a:off x="457200" y="735106"/>
            <a:ext cx="8062912" cy="5293757"/>
          </a:xfrm>
          <a:prstGeom prst="rect">
            <a:avLst/>
          </a:prstGeom>
        </p:spPr>
        <p:txBody>
          <a:bodyPr wrap="square">
            <a:spAutoFit/>
          </a:bodyPr>
          <a:lstStyle/>
          <a:p>
            <a:r>
              <a:rPr lang="en-US" sz="3200" b="1" dirty="0" smtClean="0"/>
              <a:t>Least Squares Criteria for Best Fit</a:t>
            </a:r>
          </a:p>
          <a:p>
            <a:endParaRPr lang="en-US" dirty="0" smtClean="0"/>
          </a:p>
          <a:p>
            <a:r>
              <a:rPr lang="en-US" sz="2400" dirty="0" smtClean="0"/>
              <a:t>The process of fitting the best-fit line is called </a:t>
            </a:r>
            <a:r>
              <a:rPr lang="en-US" sz="2400" b="1" dirty="0" smtClean="0"/>
              <a:t>linear regression. </a:t>
            </a:r>
          </a:p>
          <a:p>
            <a:r>
              <a:rPr lang="en-US" sz="2400" dirty="0" smtClean="0"/>
              <a:t>The idea behind finding the best-fit line is based on the</a:t>
            </a:r>
          </a:p>
          <a:p>
            <a:r>
              <a:rPr lang="en-US" sz="2400" dirty="0" smtClean="0"/>
              <a:t>assumption that the data are scattered about a straight line. </a:t>
            </a:r>
          </a:p>
          <a:p>
            <a:r>
              <a:rPr lang="en-US" sz="2400" dirty="0" smtClean="0"/>
              <a:t>The criteria for the best fit line is that the sum of the squared errors (SSE) is minimized, that is, made as small as possible. Any other line you might choose would have a higher SSE than the best fit line. </a:t>
            </a:r>
          </a:p>
          <a:p>
            <a:endParaRPr lang="en-US" sz="2400" dirty="0" smtClean="0"/>
          </a:p>
          <a:p>
            <a:r>
              <a:rPr lang="en-US" sz="2400" dirty="0" smtClean="0"/>
              <a:t>This best fit line is called the </a:t>
            </a:r>
            <a:r>
              <a:rPr lang="en-US" sz="2400" b="1" dirty="0" smtClean="0"/>
              <a:t>least-squares regression line .</a:t>
            </a:r>
            <a:endParaRPr lang="en-US" sz="2400" dirty="0"/>
          </a:p>
        </p:txBody>
      </p:sp>
    </p:spTree>
    <p:extLst>
      <p:ext uri="{BB962C8B-B14F-4D97-AF65-F5344CB8AC3E}">
        <p14:creationId xmlns:p14="http://schemas.microsoft.com/office/powerpoint/2010/main" val="28566602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4"/>
          </p:nvPr>
        </p:nvSpPr>
        <p:spPr>
          <a:xfrm>
            <a:off x="457200" y="4843981"/>
            <a:ext cx="8062912" cy="1538889"/>
          </a:xfrm>
        </p:spPr>
        <p:txBody>
          <a:bodyPr>
            <a:normAutofit/>
          </a:bodyPr>
          <a:lstStyle/>
          <a:p>
            <a:r>
              <a:rPr lang="en-US" dirty="0" smtClean="0"/>
              <a:t>The least squares regression line (best-fit line) for the third-exam/final-exam example has the equation:</a:t>
            </a:r>
          </a:p>
          <a:p>
            <a:pPr algn="ctr"/>
            <a:endParaRPr lang="en-US" sz="1600"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fig-ch12_05_03.jp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23792" r="-23792"/>
          <a:stretch>
            <a:fillRect/>
          </a:stretch>
        </p:blipFill>
        <p:spPr>
          <a:xfrm>
            <a:off x="457199" y="1541929"/>
            <a:ext cx="8062913" cy="3080528"/>
          </a:xfrm>
        </p:spPr>
      </p:pic>
      <p:sp>
        <p:nvSpPr>
          <p:cNvPr id="6" name="Title 5"/>
          <p:cNvSpPr>
            <a:spLocks noGrp="1"/>
          </p:cNvSpPr>
          <p:nvPr>
            <p:ph type="title"/>
          </p:nvPr>
        </p:nvSpPr>
        <p:spPr>
          <a:xfrm>
            <a:off x="457200" y="241326"/>
            <a:ext cx="8062912" cy="1067521"/>
          </a:xfrm>
        </p:spPr>
        <p:txBody>
          <a:bodyPr>
            <a:normAutofit fontScale="90000"/>
          </a:bodyPr>
          <a:lstStyle/>
          <a:p>
            <a:r>
              <a:rPr lang="en-US" b="1" dirty="0" smtClean="0"/>
              <a:t>THIRD EXAM </a:t>
            </a:r>
            <a:r>
              <a:rPr lang="en-US" b="1" dirty="0" err="1" smtClean="0"/>
              <a:t>vs</a:t>
            </a:r>
            <a:r>
              <a:rPr lang="en-US" b="1" dirty="0" smtClean="0"/>
              <a:t> FINAL EXAM EXAMPLE:</a:t>
            </a:r>
            <a:br>
              <a:rPr lang="en-US" b="1" dirty="0" smtClean="0"/>
            </a:br>
            <a:r>
              <a:rPr lang="en-US" sz="2200" dirty="0" smtClean="0">
                <a:solidFill>
                  <a:schemeClr val="tx1"/>
                </a:solidFill>
              </a:rPr>
              <a:t>The graph of the line of best fit for the third-exam/final-exam example is as follows:</a:t>
            </a:r>
            <a:endParaRPr lang="en-US" sz="2200" dirty="0">
              <a:solidFill>
                <a:schemeClr val="tx1"/>
              </a:solidFill>
            </a:endParaRPr>
          </a:p>
        </p:txBody>
      </p:sp>
      <p:pic>
        <p:nvPicPr>
          <p:cNvPr id="6146" name="Picture 2"/>
          <p:cNvPicPr>
            <a:picLocks noChangeAspect="1" noChangeArrowheads="1"/>
          </p:cNvPicPr>
          <p:nvPr/>
        </p:nvPicPr>
        <p:blipFill>
          <a:blip r:embed="rId4" cstate="print"/>
          <a:srcRect/>
          <a:stretch>
            <a:fillRect/>
          </a:stretch>
        </p:blipFill>
        <p:spPr bwMode="auto">
          <a:xfrm>
            <a:off x="3316941" y="5619544"/>
            <a:ext cx="2456330" cy="763325"/>
          </a:xfrm>
          <a:prstGeom prst="rect">
            <a:avLst/>
          </a:prstGeom>
          <a:noFill/>
          <a:ln w="9525">
            <a:noFill/>
            <a:miter lim="800000"/>
            <a:headEnd/>
            <a:tailEnd/>
          </a:ln>
        </p:spPr>
      </p:pic>
    </p:spTree>
    <p:extLst>
      <p:ext uri="{BB962C8B-B14F-4D97-AF65-F5344CB8AC3E}">
        <p14:creationId xmlns:p14="http://schemas.microsoft.com/office/powerpoint/2010/main" val="34530625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9" name="Title 8"/>
          <p:cNvSpPr>
            <a:spLocks noGrp="1"/>
          </p:cNvSpPr>
          <p:nvPr>
            <p:ph type="title"/>
          </p:nvPr>
        </p:nvSpPr>
        <p:spPr/>
        <p:txBody>
          <a:bodyPr/>
          <a:lstStyle/>
          <a:p>
            <a:r>
              <a:rPr lang="en-US" dirty="0" smtClean="0"/>
              <a:t>The Slope of the Regression Line</a:t>
            </a:r>
            <a:endParaRPr lang="en-US" dirty="0"/>
          </a:p>
        </p:txBody>
      </p:sp>
      <p:sp>
        <p:nvSpPr>
          <p:cNvPr id="12" name="Text Placeholder 11"/>
          <p:cNvSpPr>
            <a:spLocks noGrp="1"/>
          </p:cNvSpPr>
          <p:nvPr>
            <p:ph type="body" sz="quarter" idx="14"/>
          </p:nvPr>
        </p:nvSpPr>
        <p:spPr>
          <a:xfrm>
            <a:off x="457200" y="993035"/>
            <a:ext cx="8062912" cy="5337427"/>
          </a:xfrm>
        </p:spPr>
        <p:txBody>
          <a:bodyPr>
            <a:normAutofit/>
          </a:bodyPr>
          <a:lstStyle/>
          <a:p>
            <a:r>
              <a:rPr lang="en-US" dirty="0" smtClean="0"/>
              <a:t>The slope of the line, </a:t>
            </a:r>
            <a:r>
              <a:rPr lang="en-US" i="1" dirty="0" smtClean="0"/>
              <a:t>b, describes how changes in the variables are related. It is important to interpret the slope of the line </a:t>
            </a:r>
            <a:r>
              <a:rPr lang="en-US" dirty="0" smtClean="0"/>
              <a:t>in the context of the situation represented by the data. You should be able to write a sentence interpreting the slope in plain English.</a:t>
            </a:r>
          </a:p>
          <a:p>
            <a:r>
              <a:rPr lang="en-US" b="1" dirty="0" smtClean="0"/>
              <a:t>INTERPRETATION OF THE SLOPE: The slope of the best-fit line tells us how the dependent variable (</a:t>
            </a:r>
            <a:r>
              <a:rPr lang="en-US" b="1" i="1" dirty="0" smtClean="0"/>
              <a:t>y) changes for </a:t>
            </a:r>
            <a:r>
              <a:rPr lang="en-US" b="1" dirty="0" smtClean="0"/>
              <a:t>every one unit increase in the independent (</a:t>
            </a:r>
            <a:r>
              <a:rPr lang="en-US" b="1" i="1" dirty="0" smtClean="0"/>
              <a:t>x) variable, on average.</a:t>
            </a:r>
          </a:p>
          <a:p>
            <a:endParaRPr lang="en-US" b="1" dirty="0" smtClean="0"/>
          </a:p>
          <a:p>
            <a:r>
              <a:rPr lang="en-US" b="1" dirty="0" smtClean="0"/>
              <a:t>For the third </a:t>
            </a:r>
            <a:r>
              <a:rPr lang="en-US" b="1" dirty="0" err="1" smtClean="0"/>
              <a:t>vs</a:t>
            </a:r>
            <a:r>
              <a:rPr lang="en-US" b="1" dirty="0" smtClean="0"/>
              <a:t> final exam example,  </a:t>
            </a:r>
          </a:p>
          <a:p>
            <a:r>
              <a:rPr lang="en-US" dirty="0" smtClean="0"/>
              <a:t>Slope: </a:t>
            </a:r>
            <a:r>
              <a:rPr lang="en-US" i="1" dirty="0" smtClean="0"/>
              <a:t>b = 4.83.</a:t>
            </a:r>
          </a:p>
          <a:p>
            <a:r>
              <a:rPr lang="en-US" dirty="0" smtClean="0"/>
              <a:t>Interpretation: For a one-point increase in the score on the third exam, the final exam score increases by 4.83 points, on</a:t>
            </a:r>
          </a:p>
          <a:p>
            <a:r>
              <a:rPr lang="en-US" dirty="0" smtClean="0"/>
              <a:t>average.</a:t>
            </a:r>
            <a:endParaRPr lang="en-US" dirty="0"/>
          </a:p>
        </p:txBody>
      </p:sp>
    </p:spTree>
    <p:extLst>
      <p:ext uri="{BB962C8B-B14F-4D97-AF65-F5344CB8AC3E}">
        <p14:creationId xmlns:p14="http://schemas.microsoft.com/office/powerpoint/2010/main" val="34530625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9" name="Title 8"/>
          <p:cNvSpPr>
            <a:spLocks noGrp="1"/>
          </p:cNvSpPr>
          <p:nvPr>
            <p:ph type="title"/>
          </p:nvPr>
        </p:nvSpPr>
        <p:spPr/>
        <p:txBody>
          <a:bodyPr/>
          <a:lstStyle/>
          <a:p>
            <a:r>
              <a:rPr lang="en-US" dirty="0" smtClean="0"/>
              <a:t>Calculator Analysis</a:t>
            </a:r>
            <a:endParaRPr lang="en-US" dirty="0"/>
          </a:p>
        </p:txBody>
      </p:sp>
      <p:sp>
        <p:nvSpPr>
          <p:cNvPr id="12" name="Text Placeholder 11"/>
          <p:cNvSpPr>
            <a:spLocks noGrp="1"/>
          </p:cNvSpPr>
          <p:nvPr>
            <p:ph type="body" sz="quarter" idx="14"/>
          </p:nvPr>
        </p:nvSpPr>
        <p:spPr>
          <a:xfrm>
            <a:off x="457200" y="993035"/>
            <a:ext cx="8062912" cy="5337427"/>
          </a:xfrm>
        </p:spPr>
        <p:txBody>
          <a:bodyPr>
            <a:normAutofit/>
          </a:bodyPr>
          <a:lstStyle/>
          <a:p>
            <a:r>
              <a:rPr lang="en-US" dirty="0" smtClean="0"/>
              <a:t>Using the Linear Regression T Test: LinRegTTest</a:t>
            </a:r>
          </a:p>
          <a:p>
            <a:pPr marL="457200" indent="-457200">
              <a:buAutoNum type="arabicPeriod"/>
            </a:pPr>
            <a:r>
              <a:rPr lang="en-US" dirty="0" smtClean="0"/>
              <a:t>In the </a:t>
            </a:r>
            <a:r>
              <a:rPr lang="en-US" b="1" dirty="0" smtClean="0"/>
              <a:t>STAT</a:t>
            </a:r>
            <a:r>
              <a:rPr lang="en-US" dirty="0" smtClean="0"/>
              <a:t> list editor, enter the X data in list </a:t>
            </a:r>
            <a:r>
              <a:rPr lang="en-US" b="1" dirty="0" smtClean="0"/>
              <a:t>L1</a:t>
            </a:r>
            <a:r>
              <a:rPr lang="en-US" dirty="0" smtClean="0"/>
              <a:t> and the Y data in list </a:t>
            </a:r>
            <a:r>
              <a:rPr lang="en-US" b="1" dirty="0" smtClean="0"/>
              <a:t>L2</a:t>
            </a:r>
            <a:r>
              <a:rPr lang="en-US" dirty="0" smtClean="0"/>
              <a:t>,</a:t>
            </a:r>
            <a:endParaRPr lang="en-US" i="1" dirty="0" smtClean="0"/>
          </a:p>
          <a:p>
            <a:pPr marL="457200" indent="-457200">
              <a:buAutoNum type="arabicPeriod"/>
            </a:pPr>
            <a:r>
              <a:rPr lang="en-US" dirty="0" smtClean="0"/>
              <a:t>Go to </a:t>
            </a:r>
            <a:r>
              <a:rPr lang="en-US" b="1" dirty="0" smtClean="0"/>
              <a:t>STAT TESTS</a:t>
            </a:r>
            <a:r>
              <a:rPr lang="en-US" dirty="0" smtClean="0"/>
              <a:t> menu, scroll down with the cursor to select the </a:t>
            </a:r>
            <a:r>
              <a:rPr lang="en-US" b="1" dirty="0" smtClean="0"/>
              <a:t>LinRegTTest</a:t>
            </a:r>
            <a:r>
              <a:rPr lang="en-US" dirty="0" smtClean="0"/>
              <a:t>. (Be careful to select LinRegTTest, as some calculators may also have a different item called </a:t>
            </a:r>
            <a:r>
              <a:rPr lang="en-US" dirty="0" err="1" smtClean="0"/>
              <a:t>LinRegTInt</a:t>
            </a:r>
            <a:r>
              <a:rPr lang="en-US" dirty="0" smtClean="0"/>
              <a:t>.)</a:t>
            </a:r>
          </a:p>
          <a:p>
            <a:pPr marL="457200" indent="-457200">
              <a:buAutoNum type="arabicPeriod"/>
            </a:pPr>
            <a:r>
              <a:rPr lang="en-US" dirty="0" smtClean="0"/>
              <a:t>On the LinRegTTest input screen enter: </a:t>
            </a:r>
            <a:r>
              <a:rPr lang="en-US" b="1" dirty="0" smtClean="0"/>
              <a:t>Xlist: L1</a:t>
            </a:r>
            <a:r>
              <a:rPr lang="en-US" dirty="0" smtClean="0"/>
              <a:t> ; </a:t>
            </a:r>
            <a:r>
              <a:rPr lang="en-US" b="1" dirty="0" smtClean="0"/>
              <a:t>Ylist: L2</a:t>
            </a:r>
            <a:r>
              <a:rPr lang="en-US" dirty="0" smtClean="0"/>
              <a:t> ; </a:t>
            </a:r>
            <a:r>
              <a:rPr lang="en-US" b="1" dirty="0" smtClean="0"/>
              <a:t>Freq: 1</a:t>
            </a:r>
          </a:p>
          <a:p>
            <a:pPr marL="457200" indent="-457200">
              <a:buAutoNum type="arabicPeriod"/>
            </a:pPr>
            <a:r>
              <a:rPr lang="en-US" dirty="0" smtClean="0"/>
              <a:t>On the next line, at the prompt </a:t>
            </a:r>
            <a:r>
              <a:rPr lang="en-US" b="1" i="1" dirty="0" smtClean="0"/>
              <a:t>β</a:t>
            </a:r>
            <a:r>
              <a:rPr lang="en-US" i="1" dirty="0" smtClean="0"/>
              <a:t> or </a:t>
            </a:r>
            <a:r>
              <a:rPr lang="en-US" b="1" i="1" dirty="0" smtClean="0"/>
              <a:t>ρ</a:t>
            </a:r>
            <a:r>
              <a:rPr lang="en-US" i="1" dirty="0" smtClean="0"/>
              <a:t>, highlight "</a:t>
            </a:r>
            <a:r>
              <a:rPr lang="en-US" b="1" i="1" dirty="0" smtClean="0"/>
              <a:t>≠ 0</a:t>
            </a:r>
            <a:r>
              <a:rPr lang="en-US" i="1" dirty="0" smtClean="0"/>
              <a:t>" and press </a:t>
            </a:r>
            <a:r>
              <a:rPr lang="en-US" b="1" i="1" dirty="0" smtClean="0"/>
              <a:t>ENTER</a:t>
            </a:r>
          </a:p>
          <a:p>
            <a:r>
              <a:rPr lang="en-US" dirty="0" smtClean="0"/>
              <a:t>5. Leave the line for "</a:t>
            </a:r>
            <a:r>
              <a:rPr lang="en-US" b="1" dirty="0" err="1" smtClean="0"/>
              <a:t>RegEq</a:t>
            </a:r>
            <a:r>
              <a:rPr lang="en-US" dirty="0" smtClean="0"/>
              <a:t>:" blank</a:t>
            </a:r>
          </a:p>
          <a:p>
            <a:r>
              <a:rPr lang="en-US" dirty="0" smtClean="0"/>
              <a:t>6. Highlight </a:t>
            </a:r>
            <a:r>
              <a:rPr lang="en-US" b="1" dirty="0" smtClean="0"/>
              <a:t>Calculate</a:t>
            </a:r>
            <a:r>
              <a:rPr lang="en-US" dirty="0" smtClean="0"/>
              <a:t> and press </a:t>
            </a:r>
            <a:r>
              <a:rPr lang="en-US" b="1" dirty="0" smtClean="0"/>
              <a:t>ENTER</a:t>
            </a:r>
            <a:r>
              <a:rPr lang="en-US" dirty="0" smtClean="0"/>
              <a:t>.</a:t>
            </a:r>
            <a:endParaRPr lang="en-US" dirty="0"/>
          </a:p>
        </p:txBody>
      </p:sp>
    </p:spTree>
    <p:extLst>
      <p:ext uri="{BB962C8B-B14F-4D97-AF65-F5344CB8AC3E}">
        <p14:creationId xmlns:p14="http://schemas.microsoft.com/office/powerpoint/2010/main" val="34530625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a:t>
            </a:r>
            <a:r>
              <a:rPr lang="en-US" dirty="0" smtClean="0"/>
              <a:t>12.12</a:t>
            </a:r>
            <a:endParaRPr lang="en-US" dirty="0"/>
          </a:p>
        </p:txBody>
      </p:sp>
      <p:sp>
        <p:nvSpPr>
          <p:cNvPr id="7" name="Text Placeholder 6"/>
          <p:cNvSpPr>
            <a:spLocks noGrp="1"/>
          </p:cNvSpPr>
          <p:nvPr>
            <p:ph type="body" sz="quarter" idx="14"/>
          </p:nvPr>
        </p:nvSpPr>
        <p:spPr>
          <a:xfrm>
            <a:off x="457200" y="4400931"/>
            <a:ext cx="8062912" cy="2457069"/>
          </a:xfrm>
        </p:spPr>
        <p:txBody>
          <a:bodyPr>
            <a:noAutofit/>
          </a:bodyPr>
          <a:lstStyle/>
          <a:p>
            <a:r>
              <a:rPr lang="en-US" sz="1800" dirty="0" smtClean="0"/>
              <a:t>The output screen (right box). We will focus on a few items for now. </a:t>
            </a:r>
          </a:p>
          <a:p>
            <a:r>
              <a:rPr lang="en-US" sz="1800" dirty="0" smtClean="0"/>
              <a:t>The second line says </a:t>
            </a:r>
            <a:r>
              <a:rPr lang="en-US" sz="1800" i="1" dirty="0" smtClean="0"/>
              <a:t>y = a + bx. Scroll down to find the values a = –173.513, and b = 4.8273. </a:t>
            </a:r>
          </a:p>
          <a:p>
            <a:r>
              <a:rPr lang="en-US" sz="1800" i="1" dirty="0" smtClean="0"/>
              <a:t>The equation of the best </a:t>
            </a:r>
            <a:r>
              <a:rPr lang="en-US" sz="1800" dirty="0" smtClean="0"/>
              <a:t>fit .line is </a:t>
            </a:r>
            <a:r>
              <a:rPr lang="en-US" sz="1800" b="1" i="1" dirty="0" smtClean="0"/>
              <a:t>ŷ = –173.51 + 4.83x. </a:t>
            </a:r>
          </a:p>
          <a:p>
            <a:endParaRPr lang="en-US" sz="1800" b="1" i="1" dirty="0" smtClean="0"/>
          </a:p>
          <a:p>
            <a:r>
              <a:rPr lang="en-US" sz="1800" b="1" i="1" dirty="0" smtClean="0"/>
              <a:t>Also note the last two numbers…</a:t>
            </a:r>
          </a:p>
          <a:p>
            <a:endParaRPr lang="en-US" sz="1800" b="1"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3" name="Picture Placeholder 2" descr="fig-ch12_05_04.jp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21427" r="-21427"/>
          <a:stretch>
            <a:fillRect/>
          </a:stretch>
        </p:blipFill>
        <p:spPr>
          <a:xfrm>
            <a:off x="457199" y="900861"/>
            <a:ext cx="8062913" cy="3500071"/>
          </a:xfrm>
        </p:spPr>
      </p:pic>
    </p:spTree>
    <p:extLst>
      <p:ext uri="{BB962C8B-B14F-4D97-AF65-F5344CB8AC3E}">
        <p14:creationId xmlns:p14="http://schemas.microsoft.com/office/powerpoint/2010/main" val="38354925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Correlation Coefficient</a:t>
            </a:r>
            <a:endParaRPr lang="en-US" dirty="0"/>
          </a:p>
        </p:txBody>
      </p:sp>
      <p:sp>
        <p:nvSpPr>
          <p:cNvPr id="7" name="Text Placeholder 6"/>
          <p:cNvSpPr>
            <a:spLocks noGrp="1"/>
          </p:cNvSpPr>
          <p:nvPr>
            <p:ph type="body" sz="quarter" idx="14"/>
          </p:nvPr>
        </p:nvSpPr>
        <p:spPr>
          <a:xfrm>
            <a:off x="457200" y="993035"/>
            <a:ext cx="8062912" cy="5864965"/>
          </a:xfrm>
        </p:spPr>
        <p:txBody>
          <a:bodyPr>
            <a:noAutofit/>
          </a:bodyPr>
          <a:lstStyle/>
          <a:p>
            <a:r>
              <a:rPr lang="en-US" sz="2400" dirty="0" smtClean="0"/>
              <a:t>The </a:t>
            </a:r>
            <a:r>
              <a:rPr lang="en-US" sz="2400" b="1" dirty="0" smtClean="0"/>
              <a:t>correlation coefficient, </a:t>
            </a:r>
            <a:r>
              <a:rPr lang="en-US" sz="2400" b="1" i="1" dirty="0" smtClean="0"/>
              <a:t>r, developed by Karl Pearson in the early 1900s, is numerical and provides a measure of </a:t>
            </a:r>
            <a:r>
              <a:rPr lang="en-US" sz="2400" dirty="0" smtClean="0"/>
              <a:t>strength and direction of the linear association between the independent variable </a:t>
            </a:r>
            <a:r>
              <a:rPr lang="en-US" sz="2400" i="1" dirty="0" smtClean="0"/>
              <a:t>x and the dependent variable y.</a:t>
            </a:r>
          </a:p>
          <a:p>
            <a:r>
              <a:rPr lang="en-US" sz="2400" dirty="0" smtClean="0"/>
              <a:t>The correlation coefficient is calculated as</a:t>
            </a:r>
          </a:p>
          <a:p>
            <a:endParaRPr lang="en-US" sz="1800" i="1" dirty="0" smtClean="0"/>
          </a:p>
          <a:p>
            <a:endParaRPr lang="en-US" sz="1800" i="1" dirty="0" smtClean="0"/>
          </a:p>
          <a:p>
            <a:pPr algn="ctr"/>
            <a:r>
              <a:rPr lang="en-US" sz="1800" i="1" dirty="0" smtClean="0"/>
              <a:t>.</a:t>
            </a:r>
            <a:endParaRPr lang="en-US" sz="1800" b="1"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30722" name="Picture 2"/>
          <p:cNvPicPr>
            <a:picLocks noChangeAspect="1" noChangeArrowheads="1"/>
          </p:cNvPicPr>
          <p:nvPr/>
        </p:nvPicPr>
        <p:blipFill>
          <a:blip r:embed="rId3" cstate="print">
            <a:lum bright="-29000" contrast="-31000"/>
          </a:blip>
          <a:srcRect/>
          <a:stretch>
            <a:fillRect/>
          </a:stretch>
        </p:blipFill>
        <p:spPr bwMode="auto">
          <a:xfrm>
            <a:off x="1266092" y="3692769"/>
            <a:ext cx="5767754" cy="1811216"/>
          </a:xfrm>
          <a:prstGeom prst="rect">
            <a:avLst/>
          </a:prstGeom>
          <a:noFill/>
          <a:ln w="9525">
            <a:noFill/>
            <a:miter lim="800000"/>
            <a:headEnd/>
            <a:tailEnd/>
          </a:ln>
        </p:spPr>
      </p:pic>
    </p:spTree>
    <p:extLst>
      <p:ext uri="{BB962C8B-B14F-4D97-AF65-F5344CB8AC3E}">
        <p14:creationId xmlns:p14="http://schemas.microsoft.com/office/powerpoint/2010/main" val="38354925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Correlation Coefficient</a:t>
            </a:r>
            <a:endParaRPr lang="en-US" dirty="0"/>
          </a:p>
        </p:txBody>
      </p:sp>
      <p:sp>
        <p:nvSpPr>
          <p:cNvPr id="7" name="Text Placeholder 6"/>
          <p:cNvSpPr>
            <a:spLocks noGrp="1"/>
          </p:cNvSpPr>
          <p:nvPr>
            <p:ph type="body" sz="quarter" idx="14"/>
          </p:nvPr>
        </p:nvSpPr>
        <p:spPr>
          <a:xfrm>
            <a:off x="457200" y="993035"/>
            <a:ext cx="8062912" cy="5864965"/>
          </a:xfrm>
        </p:spPr>
        <p:txBody>
          <a:bodyPr>
            <a:noAutofit/>
          </a:bodyPr>
          <a:lstStyle/>
          <a:p>
            <a:pPr>
              <a:buFont typeface="Arial" pitchFamily="34" charset="0"/>
              <a:buChar char="•"/>
            </a:pPr>
            <a:r>
              <a:rPr lang="en-US" sz="1800" dirty="0" smtClean="0"/>
              <a:t> </a:t>
            </a:r>
            <a:r>
              <a:rPr lang="en-US" sz="2400" dirty="0" smtClean="0"/>
              <a:t>The value of </a:t>
            </a:r>
            <a:r>
              <a:rPr lang="en-US" sz="2400" b="1" i="1" dirty="0" smtClean="0"/>
              <a:t>r</a:t>
            </a:r>
            <a:r>
              <a:rPr lang="en-US" sz="2400" i="1" dirty="0" smtClean="0"/>
              <a:t> is always between –1 and +1: –1 ≤ r ≤ 1.</a:t>
            </a:r>
          </a:p>
          <a:p>
            <a:pPr>
              <a:buFont typeface="Arial" pitchFamily="34" charset="0"/>
              <a:buChar char="•"/>
            </a:pPr>
            <a:r>
              <a:rPr lang="en-US" sz="2400" i="1" dirty="0" smtClean="0"/>
              <a:t> T</a:t>
            </a:r>
            <a:r>
              <a:rPr lang="en-US" sz="2400" dirty="0" smtClean="0"/>
              <a:t>he size of the correlation </a:t>
            </a:r>
            <a:r>
              <a:rPr lang="en-US" sz="2400" b="1" i="1" dirty="0" smtClean="0"/>
              <a:t>r</a:t>
            </a:r>
            <a:r>
              <a:rPr lang="en-US" sz="2400" i="1" dirty="0" smtClean="0"/>
              <a:t> indicates the strength of the linear relationship between x and y. Values of </a:t>
            </a:r>
            <a:r>
              <a:rPr lang="en-US" sz="2400" b="1" i="1" dirty="0" smtClean="0"/>
              <a:t>r</a:t>
            </a:r>
            <a:r>
              <a:rPr lang="en-US" sz="2400" i="1" dirty="0" smtClean="0"/>
              <a:t> close to </a:t>
            </a:r>
            <a:r>
              <a:rPr lang="en-US" sz="2400" b="1" i="1" dirty="0" smtClean="0"/>
              <a:t>–1</a:t>
            </a:r>
            <a:r>
              <a:rPr lang="en-US" sz="2400" i="1" dirty="0" smtClean="0"/>
              <a:t> or </a:t>
            </a:r>
            <a:r>
              <a:rPr lang="en-US" sz="2400" dirty="0" smtClean="0"/>
              <a:t>to </a:t>
            </a:r>
            <a:r>
              <a:rPr lang="en-US" sz="2400" b="1" dirty="0" smtClean="0"/>
              <a:t>+1</a:t>
            </a:r>
            <a:r>
              <a:rPr lang="en-US" sz="2400" dirty="0" smtClean="0"/>
              <a:t> indicate a stronger linear relationship between </a:t>
            </a:r>
            <a:r>
              <a:rPr lang="en-US" sz="2400" i="1" dirty="0" smtClean="0"/>
              <a:t>x and y. </a:t>
            </a:r>
          </a:p>
          <a:p>
            <a:pPr>
              <a:buFont typeface="Arial" pitchFamily="34" charset="0"/>
              <a:buChar char="•"/>
            </a:pPr>
            <a:r>
              <a:rPr lang="en-US" sz="2400" i="1" dirty="0" smtClean="0"/>
              <a:t> </a:t>
            </a:r>
            <a:r>
              <a:rPr lang="en-US" sz="2400" dirty="0" smtClean="0"/>
              <a:t>If </a:t>
            </a:r>
            <a:r>
              <a:rPr lang="en-US" sz="2400" b="1" i="1" dirty="0" smtClean="0"/>
              <a:t>r = 0</a:t>
            </a:r>
            <a:r>
              <a:rPr lang="en-US" sz="2400" i="1" dirty="0" smtClean="0"/>
              <a:t> there is absolutely no linear relationship between x and y </a:t>
            </a:r>
            <a:r>
              <a:rPr lang="en-US" sz="2400" b="1" i="1" dirty="0" smtClean="0"/>
              <a:t>(no linear correlation).</a:t>
            </a:r>
          </a:p>
          <a:p>
            <a:pPr>
              <a:buFont typeface="Arial" pitchFamily="34" charset="0"/>
              <a:buChar char="•"/>
            </a:pPr>
            <a:r>
              <a:rPr lang="en-US" sz="2400" dirty="0" smtClean="0"/>
              <a:t> If </a:t>
            </a:r>
            <a:r>
              <a:rPr lang="en-US" sz="2400" b="1" i="1" dirty="0" smtClean="0"/>
              <a:t>r = 1</a:t>
            </a:r>
            <a:r>
              <a:rPr lang="en-US" sz="2400" i="1" dirty="0" smtClean="0"/>
              <a:t>, there is perfect positive correlation. If </a:t>
            </a:r>
            <a:r>
              <a:rPr lang="en-US" sz="2400" b="1" i="1" dirty="0" smtClean="0"/>
              <a:t>r = –1</a:t>
            </a:r>
            <a:r>
              <a:rPr lang="en-US" sz="2400" i="1" dirty="0" smtClean="0"/>
              <a:t>, there is perfect negative correlation. </a:t>
            </a:r>
          </a:p>
          <a:p>
            <a:pPr>
              <a:buFont typeface="Arial" pitchFamily="34" charset="0"/>
              <a:buChar char="•"/>
            </a:pPr>
            <a:r>
              <a:rPr lang="en-US" sz="2400" i="1" dirty="0" smtClean="0"/>
              <a:t>In both these cases, all of </a:t>
            </a:r>
            <a:r>
              <a:rPr lang="en-US" sz="2400" dirty="0" smtClean="0"/>
              <a:t>the original data points lie on a straight line. Of </a:t>
            </a:r>
            <a:r>
              <a:rPr lang="en-US" sz="2400" dirty="0" err="1" smtClean="0"/>
              <a:t>course,in</a:t>
            </a:r>
            <a:r>
              <a:rPr lang="en-US" sz="2400" dirty="0" smtClean="0"/>
              <a:t> the real world, this will not generally happen.</a:t>
            </a:r>
            <a:endParaRPr lang="en-US" sz="2400" i="1" dirty="0" smtClean="0"/>
          </a:p>
          <a:p>
            <a:endParaRPr lang="en-US" sz="1800" i="1" dirty="0" smtClean="0"/>
          </a:p>
          <a:p>
            <a:pPr algn="ctr"/>
            <a:r>
              <a:rPr lang="en-US" sz="1800" i="1" dirty="0" smtClean="0"/>
              <a:t>.</a:t>
            </a:r>
            <a:endParaRPr lang="en-US" sz="1800" b="1"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3835492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a:t>
            </a:r>
            <a:r>
              <a:rPr lang="en-US" dirty="0" smtClean="0"/>
              <a:t>12.1</a:t>
            </a:r>
            <a:endParaRPr lang="en-US" dirty="0"/>
          </a:p>
        </p:txBody>
      </p:sp>
      <p:sp>
        <p:nvSpPr>
          <p:cNvPr id="7" name="Text Placeholder 6"/>
          <p:cNvSpPr>
            <a:spLocks noGrp="1"/>
          </p:cNvSpPr>
          <p:nvPr>
            <p:ph type="body" sz="quarter" idx="14"/>
          </p:nvPr>
        </p:nvSpPr>
        <p:spPr>
          <a:xfrm>
            <a:off x="457200" y="4320987"/>
            <a:ext cx="8062912" cy="2537013"/>
          </a:xfrm>
        </p:spPr>
        <p:txBody>
          <a:bodyPr>
            <a:noAutofit/>
          </a:bodyPr>
          <a:lstStyle/>
          <a:p>
            <a:r>
              <a:rPr lang="en-US" dirty="0" smtClean="0"/>
              <a:t>We often want to know how two or more numeric variables are related. For example, is there a relationship between the grade on the second math exam a student takes and the grade on the final exam? If there is a relationship, what is the relationship and how strong is it?</a:t>
            </a:r>
          </a:p>
          <a:p>
            <a:r>
              <a:rPr lang="en-US" dirty="0" smtClean="0"/>
              <a:t>Linear </a:t>
            </a:r>
            <a:r>
              <a:rPr lang="en-US" dirty="0"/>
              <a:t>regression and correlation can help you determine if an auto mechanic’s salary is related to </a:t>
            </a:r>
            <a:r>
              <a:rPr lang="en-US" dirty="0" smtClean="0"/>
              <a:t>his work </a:t>
            </a:r>
            <a:r>
              <a:rPr lang="en-US" dirty="0"/>
              <a:t>experience. (credit: Joshua </a:t>
            </a:r>
            <a:r>
              <a:rPr lang="en-US" dirty="0" err="1"/>
              <a:t>Rothhaas</a:t>
            </a:r>
            <a:r>
              <a:rPr lang="en-US" dirty="0"/>
              <a:t>)</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CNX_Stats_C12_CO.jpg"/>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26552" r="-26552"/>
          <a:stretch>
            <a:fillRect/>
          </a:stretch>
        </p:blipFill>
        <p:spPr>
          <a:xfrm>
            <a:off x="457199" y="900862"/>
            <a:ext cx="8062913" cy="3420126"/>
          </a:xfrm>
        </p:spPr>
      </p:pic>
    </p:spTree>
    <p:extLst>
      <p:ext uri="{BB962C8B-B14F-4D97-AF65-F5344CB8AC3E}">
        <p14:creationId xmlns:p14="http://schemas.microsoft.com/office/powerpoint/2010/main" val="10399969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a:t>
            </a:r>
            <a:r>
              <a:rPr lang="en-US" dirty="0" smtClean="0"/>
              <a:t>12.13</a:t>
            </a:r>
            <a:endParaRPr lang="en-US" dirty="0"/>
          </a:p>
        </p:txBody>
      </p:sp>
      <p:sp>
        <p:nvSpPr>
          <p:cNvPr id="7" name="Text Placeholder 6"/>
          <p:cNvSpPr>
            <a:spLocks noGrp="1"/>
          </p:cNvSpPr>
          <p:nvPr>
            <p:ph type="body" sz="quarter" idx="14"/>
          </p:nvPr>
        </p:nvSpPr>
        <p:spPr>
          <a:xfrm>
            <a:off x="457200" y="4843981"/>
            <a:ext cx="8062912" cy="1539233"/>
          </a:xfrm>
        </p:spPr>
        <p:txBody>
          <a:bodyPr>
            <a:noAutofit/>
          </a:bodyPr>
          <a:lstStyle/>
          <a:p>
            <a:pPr marL="342900" indent="-342900">
              <a:buAutoNum type="alphaLcParenBoth"/>
            </a:pPr>
            <a:r>
              <a:rPr lang="en-US" dirty="0" smtClean="0"/>
              <a:t>A </a:t>
            </a:r>
            <a:r>
              <a:rPr lang="en-US" dirty="0"/>
              <a:t>scatter plot showing data with a positive correlation. </a:t>
            </a:r>
            <a:r>
              <a:rPr lang="en-US" b="1" dirty="0"/>
              <a:t>0 &lt; </a:t>
            </a:r>
            <a:r>
              <a:rPr lang="en-US" b="1" i="1" dirty="0"/>
              <a:t>r </a:t>
            </a:r>
            <a:r>
              <a:rPr lang="en-US" b="1" dirty="0"/>
              <a:t>&lt; </a:t>
            </a:r>
            <a:r>
              <a:rPr lang="en-US" b="1" dirty="0" smtClean="0"/>
              <a:t>1</a:t>
            </a:r>
          </a:p>
          <a:p>
            <a:pPr marL="342900" indent="-342900">
              <a:buAutoNum type="alphaLcParenBoth"/>
            </a:pPr>
            <a:r>
              <a:rPr lang="en-US" dirty="0" smtClean="0"/>
              <a:t>A </a:t>
            </a:r>
            <a:r>
              <a:rPr lang="en-US" dirty="0"/>
              <a:t>scatter plot showing data </a:t>
            </a:r>
            <a:r>
              <a:rPr lang="en-US" dirty="0" smtClean="0"/>
              <a:t>with a </a:t>
            </a:r>
            <a:r>
              <a:rPr lang="en-US" dirty="0"/>
              <a:t>negative correlation. </a:t>
            </a:r>
            <a:r>
              <a:rPr lang="en-US" b="1" dirty="0"/>
              <a:t>–1 &lt; </a:t>
            </a:r>
            <a:r>
              <a:rPr lang="en-US" b="1" i="1" dirty="0"/>
              <a:t>r </a:t>
            </a:r>
            <a:r>
              <a:rPr lang="en-US" b="1" dirty="0"/>
              <a:t>&lt; </a:t>
            </a:r>
            <a:r>
              <a:rPr lang="en-US" b="1" dirty="0" smtClean="0"/>
              <a:t>0</a:t>
            </a:r>
          </a:p>
          <a:p>
            <a:pPr marL="342900" indent="-342900">
              <a:buAutoNum type="alphaLcParenBoth"/>
            </a:pPr>
            <a:r>
              <a:rPr lang="en-US" dirty="0" smtClean="0"/>
              <a:t>A </a:t>
            </a:r>
            <a:r>
              <a:rPr lang="en-US" dirty="0"/>
              <a:t>scatter plot showing data with zero correlation. </a:t>
            </a:r>
            <a:r>
              <a:rPr lang="en-US" b="1" i="1" dirty="0"/>
              <a:t>r </a:t>
            </a:r>
            <a:r>
              <a:rPr lang="en-US" b="1" dirty="0"/>
              <a:t>= 0</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fig-ch12_06_01.jpg"/>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t="-51741" b="-51741"/>
          <a:stretch>
            <a:fillRect/>
          </a:stretch>
        </p:blipFill>
        <p:spPr/>
      </p:pic>
    </p:spTree>
    <p:extLst>
      <p:ext uri="{BB962C8B-B14F-4D97-AF65-F5344CB8AC3E}">
        <p14:creationId xmlns:p14="http://schemas.microsoft.com/office/powerpoint/2010/main" val="26575056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dirty="0" smtClean="0"/>
              <a:t>A note of caution</a:t>
            </a:r>
            <a:endParaRPr lang="en-US" sz="3600" dirty="0"/>
          </a:p>
        </p:txBody>
      </p:sp>
      <p:sp>
        <p:nvSpPr>
          <p:cNvPr id="7" name="Text Placeholder 6"/>
          <p:cNvSpPr>
            <a:spLocks noGrp="1"/>
          </p:cNvSpPr>
          <p:nvPr>
            <p:ph type="body" sz="quarter" idx="14"/>
          </p:nvPr>
        </p:nvSpPr>
        <p:spPr>
          <a:xfrm>
            <a:off x="457200" y="1547446"/>
            <a:ext cx="8062912" cy="4462918"/>
          </a:xfrm>
        </p:spPr>
        <p:txBody>
          <a:bodyPr>
            <a:normAutofit/>
          </a:bodyPr>
          <a:lstStyle/>
          <a:p>
            <a:r>
              <a:rPr lang="en-US" sz="3200" dirty="0" smtClean="0"/>
              <a:t>Strong correlation does not suggest that </a:t>
            </a:r>
            <a:r>
              <a:rPr lang="en-US" sz="3200" i="1" dirty="0" smtClean="0"/>
              <a:t>x causes y or y causes x. </a:t>
            </a:r>
          </a:p>
          <a:p>
            <a:r>
              <a:rPr lang="en-US" sz="3200" i="1" dirty="0" smtClean="0"/>
              <a:t>We say </a:t>
            </a:r>
            <a:r>
              <a:rPr lang="en-US" sz="3200" b="1" i="1" dirty="0" smtClean="0"/>
              <a:t>"correlation does not imply causation."</a:t>
            </a:r>
            <a:endParaRPr lang="en-US" sz="3200"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22546202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smtClean="0"/>
              <a:t>The Coefficient of Determination</a:t>
            </a:r>
            <a:endParaRPr lang="en-US" dirty="0"/>
          </a:p>
        </p:txBody>
      </p:sp>
      <p:sp>
        <p:nvSpPr>
          <p:cNvPr id="7" name="Text Placeholder 6"/>
          <p:cNvSpPr>
            <a:spLocks noGrp="1"/>
          </p:cNvSpPr>
          <p:nvPr>
            <p:ph type="body" sz="quarter" idx="14"/>
          </p:nvPr>
        </p:nvSpPr>
        <p:spPr>
          <a:xfrm>
            <a:off x="457200" y="993035"/>
            <a:ext cx="8062912" cy="5513273"/>
          </a:xfrm>
        </p:spPr>
        <p:txBody>
          <a:bodyPr>
            <a:noAutofit/>
          </a:bodyPr>
          <a:lstStyle/>
          <a:p>
            <a:pPr>
              <a:buFont typeface="Arial" pitchFamily="34" charset="0"/>
              <a:buChar char="•"/>
            </a:pPr>
            <a:r>
              <a:rPr lang="en-US" sz="2800" b="1" dirty="0" smtClean="0"/>
              <a:t>The variable </a:t>
            </a:r>
            <a:r>
              <a:rPr lang="en-US" sz="2800" b="1" i="1" dirty="0" smtClean="0"/>
              <a:t>r</a:t>
            </a:r>
            <a:r>
              <a:rPr lang="en-US" sz="2800" b="1" i="1" baseline="30000" dirty="0" smtClean="0"/>
              <a:t>2</a:t>
            </a:r>
            <a:r>
              <a:rPr lang="en-US" sz="2800" b="1" i="1" dirty="0" smtClean="0"/>
              <a:t> is called the coefficient of determination and is the square of the correlation coefficient</a:t>
            </a:r>
            <a:r>
              <a:rPr lang="en-US" sz="2400" b="1" i="1" dirty="0" smtClean="0"/>
              <a:t>. </a:t>
            </a:r>
          </a:p>
          <a:p>
            <a:pPr>
              <a:buFont typeface="Arial" pitchFamily="34" charset="0"/>
              <a:buChar char="•"/>
            </a:pPr>
            <a:r>
              <a:rPr lang="en-US" sz="2400" b="1" i="1" dirty="0" smtClean="0"/>
              <a:t> </a:t>
            </a:r>
            <a:r>
              <a:rPr lang="en-US" sz="2400" i="1" dirty="0" smtClean="0"/>
              <a:t>It is usually </a:t>
            </a:r>
            <a:r>
              <a:rPr lang="en-US" sz="2400" dirty="0" smtClean="0"/>
              <a:t>stated as a percent, rather than in decimal form. It has an interpretation in the context of the data. </a:t>
            </a:r>
          </a:p>
          <a:p>
            <a:pPr>
              <a:buFont typeface="Arial" pitchFamily="34" charset="0"/>
              <a:buChar char="•"/>
            </a:pPr>
            <a:r>
              <a:rPr lang="en-US" sz="2400" i="1" dirty="0" smtClean="0"/>
              <a:t> </a:t>
            </a:r>
            <a:r>
              <a:rPr lang="en-US" sz="2400" b="1" i="1" dirty="0" smtClean="0"/>
              <a:t>r</a:t>
            </a:r>
            <a:r>
              <a:rPr lang="en-US" sz="1800" b="1" i="1" baseline="30000" dirty="0" smtClean="0"/>
              <a:t>2</a:t>
            </a:r>
            <a:r>
              <a:rPr lang="en-US" sz="2400" i="1" dirty="0" smtClean="0"/>
              <a:t> ,when expressed as a percent, represents the percent of variation in the dependent (predicted) variable y that can </a:t>
            </a:r>
            <a:r>
              <a:rPr lang="en-US" sz="2400" dirty="0" smtClean="0"/>
              <a:t>be explained by variation in the independent (explanatory) variable </a:t>
            </a:r>
            <a:r>
              <a:rPr lang="en-US" sz="2400" i="1" dirty="0" smtClean="0"/>
              <a:t>x using the regression line. </a:t>
            </a:r>
          </a:p>
          <a:p>
            <a:pPr>
              <a:buFont typeface="Arial" pitchFamily="34" charset="0"/>
              <a:buChar char="•"/>
            </a:pPr>
            <a:r>
              <a:rPr lang="en-US" sz="2400" b="1" i="1" dirty="0" smtClean="0"/>
              <a:t>1</a:t>
            </a:r>
            <a:r>
              <a:rPr lang="en-US" sz="2400" b="1" dirty="0" smtClean="0"/>
              <a:t> –</a:t>
            </a:r>
            <a:r>
              <a:rPr lang="en-US" sz="2400" dirty="0" smtClean="0"/>
              <a:t> </a:t>
            </a:r>
            <a:r>
              <a:rPr lang="en-US" sz="2400" b="1" i="1" dirty="0" smtClean="0"/>
              <a:t>r</a:t>
            </a:r>
            <a:r>
              <a:rPr lang="en-US" sz="1800" b="1" i="1" baseline="30000" dirty="0" smtClean="0"/>
              <a:t>2</a:t>
            </a:r>
            <a:r>
              <a:rPr lang="en-US" sz="2400" i="1" dirty="0" smtClean="0"/>
              <a:t> , when expressed as a percentage, represents the percent of variation in y that is NOT explained by variation in x using the regression line. </a:t>
            </a:r>
            <a:endParaRPr lang="en-US" sz="2400"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41093694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smtClean="0"/>
              <a:t>Back to the final exam example</a:t>
            </a:r>
            <a:endParaRPr lang="en-US" dirty="0"/>
          </a:p>
        </p:txBody>
      </p:sp>
      <p:sp>
        <p:nvSpPr>
          <p:cNvPr id="7" name="Text Placeholder 6"/>
          <p:cNvSpPr>
            <a:spLocks noGrp="1"/>
          </p:cNvSpPr>
          <p:nvPr>
            <p:ph type="body" sz="quarter" idx="14"/>
          </p:nvPr>
        </p:nvSpPr>
        <p:spPr>
          <a:xfrm>
            <a:off x="457200" y="993035"/>
            <a:ext cx="8062912" cy="5513273"/>
          </a:xfrm>
        </p:spPr>
        <p:txBody>
          <a:bodyPr>
            <a:noAutofit/>
          </a:bodyPr>
          <a:lstStyle/>
          <a:p>
            <a:r>
              <a:rPr lang="en-US" sz="2400" dirty="0" smtClean="0"/>
              <a:t>Consider the third exam/final exam example</a:t>
            </a:r>
          </a:p>
          <a:p>
            <a:r>
              <a:rPr lang="en-US" sz="2400" dirty="0" smtClean="0"/>
              <a:t>• The line of best fit is: </a:t>
            </a:r>
            <a:r>
              <a:rPr lang="en-US" sz="2400" i="1" dirty="0" smtClean="0"/>
              <a:t>ŷ = –173.51 + 4.83x</a:t>
            </a:r>
          </a:p>
          <a:p>
            <a:r>
              <a:rPr lang="en-US" sz="2400" dirty="0" smtClean="0"/>
              <a:t>• The correlation coefficient is </a:t>
            </a:r>
            <a:r>
              <a:rPr lang="en-US" sz="2400" i="1" dirty="0" smtClean="0"/>
              <a:t>r = 0.6631</a:t>
            </a:r>
          </a:p>
          <a:p>
            <a:r>
              <a:rPr lang="en-US" sz="2400" dirty="0" smtClean="0"/>
              <a:t>• The coefficient of determination is </a:t>
            </a:r>
            <a:r>
              <a:rPr lang="en-US" sz="2400" b="1" i="1" dirty="0" smtClean="0"/>
              <a:t>r</a:t>
            </a:r>
            <a:r>
              <a:rPr lang="en-US" sz="2400" b="1" i="1" baseline="30000" dirty="0" smtClean="0"/>
              <a:t>2</a:t>
            </a:r>
            <a:r>
              <a:rPr lang="en-US" sz="2400" b="1" i="1" dirty="0" smtClean="0"/>
              <a:t> =(0.6631)</a:t>
            </a:r>
            <a:r>
              <a:rPr lang="en-US" sz="2400" b="1" i="1" baseline="30000" dirty="0" smtClean="0"/>
              <a:t>2</a:t>
            </a:r>
            <a:r>
              <a:rPr lang="en-US" sz="2400" b="1" i="1" dirty="0" smtClean="0"/>
              <a:t> = 0.4397</a:t>
            </a:r>
          </a:p>
          <a:p>
            <a:r>
              <a:rPr lang="en-US" sz="2400" dirty="0" smtClean="0"/>
              <a:t>• </a:t>
            </a:r>
            <a:r>
              <a:rPr lang="en-US" sz="2400" b="1" dirty="0" smtClean="0"/>
              <a:t>Interpretation of </a:t>
            </a:r>
            <a:r>
              <a:rPr lang="en-US" sz="2400" b="1" i="1" dirty="0" smtClean="0"/>
              <a:t>r</a:t>
            </a:r>
            <a:r>
              <a:rPr lang="en-US" sz="2400" b="1" i="1" baseline="30000" dirty="0" smtClean="0"/>
              <a:t>2</a:t>
            </a:r>
            <a:r>
              <a:rPr lang="en-US" sz="2400" b="1" i="1" dirty="0" smtClean="0"/>
              <a:t> in the context of this example:</a:t>
            </a:r>
          </a:p>
          <a:p>
            <a:r>
              <a:rPr lang="en-US" sz="2400" dirty="0" smtClean="0"/>
              <a:t>• Approximately 44% of the variation in the final-exam grades can be explained by the variation in the grades on the third exam, using the best-fit regression line.</a:t>
            </a:r>
          </a:p>
          <a:p>
            <a:r>
              <a:rPr lang="en-US" sz="2400" dirty="0" smtClean="0"/>
              <a:t>• Therefore, approximately 56% of the variation in the final exam grades can NOT be explained by the variation in the grades on the third exam, using the best-fit regression line. </a:t>
            </a:r>
            <a:endParaRPr lang="en-US" sz="2400"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41093694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3741"/>
            <a:ext cx="8062912" cy="659535"/>
          </a:xfrm>
        </p:spPr>
        <p:txBody>
          <a:bodyPr>
            <a:normAutofit/>
          </a:bodyPr>
          <a:lstStyle/>
          <a:p>
            <a:r>
              <a:rPr lang="en-US" sz="3200" dirty="0" smtClean="0"/>
              <a:t>12.5 Prediction</a:t>
            </a:r>
            <a:endParaRPr lang="en-US" sz="3200" dirty="0"/>
          </a:p>
        </p:txBody>
      </p:sp>
      <p:sp>
        <p:nvSpPr>
          <p:cNvPr id="7" name="Text Placeholder 6"/>
          <p:cNvSpPr>
            <a:spLocks noGrp="1"/>
          </p:cNvSpPr>
          <p:nvPr>
            <p:ph type="body" sz="quarter" idx="14"/>
          </p:nvPr>
        </p:nvSpPr>
        <p:spPr>
          <a:xfrm>
            <a:off x="457200" y="993035"/>
            <a:ext cx="8062912" cy="5864965"/>
          </a:xfrm>
        </p:spPr>
        <p:txBody>
          <a:bodyPr>
            <a:noAutofit/>
          </a:bodyPr>
          <a:lstStyle/>
          <a:p>
            <a:r>
              <a:rPr lang="en-US" dirty="0" smtClean="0"/>
              <a:t>Recall the </a:t>
            </a:r>
            <a:r>
              <a:rPr lang="en-US" b="1" dirty="0" smtClean="0"/>
              <a:t>third exam/final exam example.</a:t>
            </a:r>
          </a:p>
          <a:p>
            <a:r>
              <a:rPr lang="en-US" dirty="0" smtClean="0"/>
              <a:t>We examined the scatterplot and showed that the correlation coefficient is significant. We found the equation of the best-fit line for the final exam grade as a function of the grade on the third-exam. We can now use the least-squares regression line for prediction.</a:t>
            </a:r>
          </a:p>
          <a:p>
            <a:r>
              <a:rPr lang="en-US" dirty="0" smtClean="0"/>
              <a:t>Suppose you want to estimate, or predict, the mean final exam score of statistics students who received 73 on the third exam. The exam scores (</a:t>
            </a:r>
            <a:r>
              <a:rPr lang="en-US" i="1" dirty="0" smtClean="0"/>
              <a:t>x-values) range from 65 to 75. Since 73 is between the x-values 65 and 75, substitute x = 73 into </a:t>
            </a:r>
            <a:r>
              <a:rPr lang="en-US" dirty="0" smtClean="0"/>
              <a:t>the equation. Then:</a:t>
            </a:r>
          </a:p>
          <a:p>
            <a:r>
              <a:rPr lang="en-US" i="1" dirty="0" smtClean="0"/>
              <a:t>y ^ </a:t>
            </a:r>
            <a:r>
              <a:rPr lang="en-US" dirty="0" smtClean="0"/>
              <a:t>= − 173.51 + 4.83(73) = 179.08</a:t>
            </a:r>
          </a:p>
          <a:p>
            <a:r>
              <a:rPr lang="en-US" dirty="0" smtClean="0"/>
              <a:t>We predict that statistics students who earn a grade of 73 on the third exam will earn a grade of 179.08 on the final exam,</a:t>
            </a:r>
          </a:p>
          <a:p>
            <a:r>
              <a:rPr lang="en-US" dirty="0" smtClean="0"/>
              <a:t>on average.</a:t>
            </a:r>
            <a:endParaRPr lang="en-US"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19486030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dirty="0" smtClean="0"/>
              <a:t>Example 12.11</a:t>
            </a:r>
            <a:endParaRPr lang="en-US" sz="3200" dirty="0"/>
          </a:p>
        </p:txBody>
      </p:sp>
      <p:sp>
        <p:nvSpPr>
          <p:cNvPr id="7" name="Text Placeholder 6"/>
          <p:cNvSpPr>
            <a:spLocks noGrp="1"/>
          </p:cNvSpPr>
          <p:nvPr>
            <p:ph type="body" sz="quarter" idx="14"/>
          </p:nvPr>
        </p:nvSpPr>
        <p:spPr>
          <a:xfrm>
            <a:off x="457200" y="993035"/>
            <a:ext cx="8062912" cy="5548442"/>
          </a:xfrm>
        </p:spPr>
        <p:txBody>
          <a:bodyPr>
            <a:noAutofit/>
          </a:bodyPr>
          <a:lstStyle/>
          <a:p>
            <a:r>
              <a:rPr lang="en-US" dirty="0" smtClean="0"/>
              <a:t>Recall the </a:t>
            </a:r>
            <a:r>
              <a:rPr lang="en-US" b="1" dirty="0" smtClean="0"/>
              <a:t>third exam/final exam example.</a:t>
            </a:r>
          </a:p>
          <a:p>
            <a:r>
              <a:rPr lang="en-US" b="1" dirty="0" smtClean="0"/>
              <a:t>a.</a:t>
            </a:r>
            <a:r>
              <a:rPr lang="en-US" dirty="0" smtClean="0"/>
              <a:t> What would you predict the final exam score to be for a student who scored  66 on the third exam? </a:t>
            </a:r>
          </a:p>
          <a:p>
            <a:r>
              <a:rPr lang="en-US" b="1" dirty="0" smtClean="0"/>
              <a:t>Solution: </a:t>
            </a:r>
          </a:p>
          <a:p>
            <a:r>
              <a:rPr lang="en-US" b="1" dirty="0" smtClean="0"/>
              <a:t>b.</a:t>
            </a:r>
            <a:r>
              <a:rPr lang="en-US" dirty="0" smtClean="0"/>
              <a:t> What would you predict the final exam score to be for a student who scored  90 on the third exam?</a:t>
            </a:r>
          </a:p>
          <a:p>
            <a:r>
              <a:rPr lang="en-US" b="1" dirty="0" smtClean="0"/>
              <a:t>Solution: </a:t>
            </a:r>
          </a:p>
          <a:p>
            <a:r>
              <a:rPr lang="en-US" dirty="0" smtClean="0"/>
              <a:t>The </a:t>
            </a:r>
            <a:r>
              <a:rPr lang="en-US" i="1" dirty="0" smtClean="0"/>
              <a:t>x values in the data are between 65 and 75. Ninety is outside of the domain of the observed x values in the </a:t>
            </a:r>
            <a:r>
              <a:rPr lang="en-US" dirty="0" smtClean="0"/>
              <a:t>data (independent variable), so you cannot reliably predict the final exam score for this student. (Even though it</a:t>
            </a:r>
          </a:p>
          <a:p>
            <a:r>
              <a:rPr lang="en-US" dirty="0" smtClean="0"/>
              <a:t>is possible to enter 90 into the equation for </a:t>
            </a:r>
            <a:r>
              <a:rPr lang="en-US" i="1" dirty="0" smtClean="0"/>
              <a:t>x and calculate a corresponding y value, the y value that you get will </a:t>
            </a:r>
            <a:r>
              <a:rPr lang="en-US" dirty="0" smtClean="0"/>
              <a:t>not be reliable.)</a:t>
            </a:r>
          </a:p>
          <a:p>
            <a:r>
              <a:rPr lang="en-US" dirty="0" smtClean="0"/>
              <a:t>To understand really how unreliable the prediction can be outside of the observed </a:t>
            </a:r>
            <a:r>
              <a:rPr lang="en-US" i="1" dirty="0" smtClean="0"/>
              <a:t>x values observed in the data,</a:t>
            </a:r>
            <a:endParaRPr lang="en-US"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1271313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Section 12.1 Linear Equations</a:t>
            </a:r>
            <a:endParaRPr lang="en-US" dirty="0"/>
          </a:p>
        </p:txBody>
      </p:sp>
      <p:sp>
        <p:nvSpPr>
          <p:cNvPr id="7" name="Text Placeholder 6"/>
          <p:cNvSpPr>
            <a:spLocks noGrp="1"/>
          </p:cNvSpPr>
          <p:nvPr>
            <p:ph type="body" sz="quarter" idx="14"/>
          </p:nvPr>
        </p:nvSpPr>
        <p:spPr>
          <a:xfrm>
            <a:off x="457200" y="993035"/>
            <a:ext cx="8062912" cy="5017329"/>
          </a:xfrm>
        </p:spPr>
        <p:txBody>
          <a:bodyPr>
            <a:normAutofit/>
          </a:bodyPr>
          <a:lstStyle/>
          <a:p>
            <a:r>
              <a:rPr lang="en-US" dirty="0" smtClean="0"/>
              <a:t>Linear regression for two variables is based on a linear equation with one independent variable. The equation has the form:</a:t>
            </a:r>
          </a:p>
          <a:p>
            <a:pPr algn="ctr"/>
            <a:r>
              <a:rPr lang="en-US" sz="2400" b="1" i="1" dirty="0" smtClean="0"/>
              <a:t>y = a + </a:t>
            </a:r>
            <a:r>
              <a:rPr lang="en-US" sz="2400" b="1" i="1" dirty="0" err="1" smtClean="0"/>
              <a:t>bx</a:t>
            </a:r>
            <a:endParaRPr lang="en-US" sz="2400" b="1" i="1" dirty="0" smtClean="0"/>
          </a:p>
          <a:p>
            <a:r>
              <a:rPr lang="en-US" dirty="0" smtClean="0"/>
              <a:t>where </a:t>
            </a:r>
            <a:r>
              <a:rPr lang="en-US" i="1" dirty="0" smtClean="0"/>
              <a:t>a and b are constants.</a:t>
            </a:r>
          </a:p>
          <a:p>
            <a:r>
              <a:rPr lang="en-US" dirty="0" smtClean="0"/>
              <a:t>The variable </a:t>
            </a:r>
            <a:r>
              <a:rPr lang="en-US" b="1" i="1" dirty="0" smtClean="0"/>
              <a:t>x is the independent variable, and y is the dependent variable. </a:t>
            </a:r>
          </a:p>
          <a:p>
            <a:r>
              <a:rPr lang="en-US" sz="2400" b="1" dirty="0" smtClean="0"/>
              <a:t>Example 12.1</a:t>
            </a:r>
          </a:p>
          <a:p>
            <a:r>
              <a:rPr lang="en-US" dirty="0" smtClean="0"/>
              <a:t>The following are linear equations.</a:t>
            </a:r>
          </a:p>
          <a:p>
            <a:r>
              <a:rPr lang="en-US" i="1" dirty="0" smtClean="0"/>
              <a:t>1.y = 3 + 2x</a:t>
            </a:r>
          </a:p>
          <a:p>
            <a:r>
              <a:rPr lang="en-US" i="1" dirty="0" smtClean="0"/>
              <a:t>2. y = –0.01 + 1.2x</a:t>
            </a:r>
            <a:endParaRPr lang="en-US"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2858032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a:t>
            </a:r>
            <a:r>
              <a:rPr lang="en-US" dirty="0" smtClean="0"/>
              <a:t>12.2</a:t>
            </a:r>
            <a:endParaRPr lang="en-US" dirty="0"/>
          </a:p>
        </p:txBody>
      </p:sp>
      <p:sp>
        <p:nvSpPr>
          <p:cNvPr id="7" name="Text Placeholder 6"/>
          <p:cNvSpPr>
            <a:spLocks noGrp="1"/>
          </p:cNvSpPr>
          <p:nvPr>
            <p:ph type="body" sz="quarter" idx="14"/>
          </p:nvPr>
        </p:nvSpPr>
        <p:spPr>
          <a:xfrm>
            <a:off x="457200" y="993035"/>
            <a:ext cx="8062912" cy="1166382"/>
          </a:xfrm>
        </p:spPr>
        <p:txBody>
          <a:bodyPr>
            <a:noAutofit/>
          </a:bodyPr>
          <a:lstStyle/>
          <a:p>
            <a:r>
              <a:rPr lang="en-US" dirty="0" smtClean="0"/>
              <a:t>The graph of a linear equation of the form </a:t>
            </a:r>
            <a:r>
              <a:rPr lang="en-US" sz="2400" i="1" dirty="0" smtClean="0"/>
              <a:t>y = a + </a:t>
            </a:r>
            <a:r>
              <a:rPr lang="en-US" sz="2400" i="1" dirty="0" err="1" smtClean="0"/>
              <a:t>bx</a:t>
            </a:r>
            <a:r>
              <a:rPr lang="en-US" sz="2400" i="1" dirty="0" smtClean="0"/>
              <a:t> </a:t>
            </a:r>
            <a:r>
              <a:rPr lang="en-US" i="1" dirty="0" smtClean="0"/>
              <a:t>is a </a:t>
            </a:r>
            <a:r>
              <a:rPr lang="en-US" b="1" i="1" dirty="0" smtClean="0"/>
              <a:t>straight line. Any line that is not a vertical line vertical can be described by this </a:t>
            </a:r>
            <a:r>
              <a:rPr lang="en-US" b="1" dirty="0" smtClean="0"/>
              <a:t>equation</a:t>
            </a:r>
            <a:r>
              <a:rPr lang="en-US" dirty="0" smtClean="0"/>
              <a:t>.</a:t>
            </a:r>
          </a:p>
          <a:p>
            <a:r>
              <a:rPr lang="en-US" b="1" dirty="0" smtClean="0"/>
              <a:t>Example 12.2</a:t>
            </a:r>
          </a:p>
          <a:p>
            <a:r>
              <a:rPr lang="en-US" dirty="0" smtClean="0"/>
              <a:t>The graph for equation </a:t>
            </a:r>
            <a:r>
              <a:rPr lang="en-US" i="1" dirty="0" smtClean="0"/>
              <a:t>y = –1 + 2x.</a:t>
            </a:r>
            <a:endParaRPr lang="en-US"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fig-ch12_02_01.jp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21427" r="-21427"/>
          <a:stretch>
            <a:fillRect/>
          </a:stretch>
        </p:blipFill>
        <p:spPr>
          <a:xfrm>
            <a:off x="457199" y="2922494"/>
            <a:ext cx="8062913" cy="3532094"/>
          </a:xfrm>
        </p:spPr>
      </p:pic>
    </p:spTree>
    <p:extLst>
      <p:ext uri="{BB962C8B-B14F-4D97-AF65-F5344CB8AC3E}">
        <p14:creationId xmlns:p14="http://schemas.microsoft.com/office/powerpoint/2010/main" val="2858032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a:t>
            </a:r>
            <a:r>
              <a:rPr lang="en-US" dirty="0" smtClean="0"/>
              <a:t>12.3</a:t>
            </a:r>
            <a:endParaRPr lang="en-US" dirty="0"/>
          </a:p>
        </p:txBody>
      </p:sp>
      <p:sp>
        <p:nvSpPr>
          <p:cNvPr id="7" name="Text Placeholder 6"/>
          <p:cNvSpPr>
            <a:spLocks noGrp="1"/>
          </p:cNvSpPr>
          <p:nvPr>
            <p:ph type="body" sz="quarter" idx="14"/>
          </p:nvPr>
        </p:nvSpPr>
        <p:spPr/>
        <p:txBody>
          <a:bodyPr>
            <a:normAutofit/>
          </a:bodyPr>
          <a:lstStyle/>
          <a:p>
            <a:r>
              <a:rPr lang="en-US" sz="1600" dirty="0" smtClean="0"/>
              <a:t> </a:t>
            </a:r>
            <a:r>
              <a:rPr lang="en-US" sz="2800" dirty="0" smtClean="0"/>
              <a:t>Is the following an example of a linear equation? Why or why not?</a:t>
            </a:r>
            <a:endParaRPr lang="en-US" sz="2800"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CNX_Stats_C012_M02_tryit001.pn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28598" r="-28598"/>
          <a:stretch>
            <a:fillRect/>
          </a:stretch>
        </p:blipFill>
        <p:spPr/>
      </p:pic>
    </p:spTree>
    <p:extLst>
      <p:ext uri="{BB962C8B-B14F-4D97-AF65-F5344CB8AC3E}">
        <p14:creationId xmlns:p14="http://schemas.microsoft.com/office/powerpoint/2010/main" val="3649127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4"/>
          </p:nvPr>
        </p:nvSpPr>
        <p:spPr>
          <a:xfrm>
            <a:off x="457200" y="993035"/>
            <a:ext cx="8062912" cy="5282259"/>
          </a:xfrm>
        </p:spPr>
        <p:txBody>
          <a:bodyPr>
            <a:normAutofit fontScale="77500" lnSpcReduction="20000"/>
          </a:bodyPr>
          <a:lstStyle/>
          <a:p>
            <a:r>
              <a:rPr lang="en-US" sz="2800" b="1" dirty="0" smtClean="0"/>
              <a:t>Example 12.3</a:t>
            </a:r>
          </a:p>
          <a:p>
            <a:r>
              <a:rPr lang="en-US" sz="2800" dirty="0" smtClean="0"/>
              <a:t>Aaron's Word Processing Service (AWPS) does word processing. The rate for services is $32 per hour plus a $31.50 one-time charge. The total cost to a customer depends on the number of hours it takes to complete the job.</a:t>
            </a:r>
          </a:p>
          <a:p>
            <a:r>
              <a:rPr lang="en-US" sz="2800" dirty="0" smtClean="0"/>
              <a:t>Find the equation that expresses the </a:t>
            </a:r>
            <a:r>
              <a:rPr lang="en-US" sz="2800" b="1" dirty="0" smtClean="0"/>
              <a:t>total cost in terms of the number of hours required to complete the job.</a:t>
            </a:r>
          </a:p>
          <a:p>
            <a:endParaRPr lang="en-US" sz="2800" b="1" dirty="0" smtClean="0"/>
          </a:p>
          <a:p>
            <a:r>
              <a:rPr lang="en-US" sz="2800" b="1" dirty="0" smtClean="0"/>
              <a:t>Solution 12.3</a:t>
            </a:r>
          </a:p>
          <a:p>
            <a:r>
              <a:rPr lang="en-US" sz="2800" dirty="0" smtClean="0"/>
              <a:t>Let </a:t>
            </a:r>
            <a:r>
              <a:rPr lang="en-US" sz="2800" i="1" dirty="0" smtClean="0"/>
              <a:t>x = the number of hours it takes to get the job done.</a:t>
            </a:r>
          </a:p>
          <a:p>
            <a:r>
              <a:rPr lang="en-US" sz="2800" dirty="0" smtClean="0"/>
              <a:t>Let </a:t>
            </a:r>
            <a:r>
              <a:rPr lang="en-US" sz="2800" i="1" dirty="0" smtClean="0"/>
              <a:t>y = the total cost to the customer.</a:t>
            </a:r>
          </a:p>
          <a:p>
            <a:r>
              <a:rPr lang="en-US" sz="2800" dirty="0" smtClean="0"/>
              <a:t>The $31.50 is a fixed cost. If it takes </a:t>
            </a:r>
            <a:r>
              <a:rPr lang="en-US" sz="2800" i="1" dirty="0" smtClean="0"/>
              <a:t>x hours to complete the job, then (32)(x) is the cost of the word processing</a:t>
            </a:r>
          </a:p>
          <a:p>
            <a:r>
              <a:rPr lang="en-US" sz="2800" dirty="0" smtClean="0"/>
              <a:t>only. The total cost is: </a:t>
            </a:r>
            <a:r>
              <a:rPr lang="en-US" sz="2800" b="1" i="1" dirty="0" smtClean="0"/>
              <a:t>y = 31.50 + 32x</a:t>
            </a:r>
            <a:endParaRPr lang="en-US" sz="2800" b="1"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36491272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smtClean="0"/>
              <a:t>Slope and </a:t>
            </a:r>
            <a:r>
              <a:rPr lang="en-US" b="1" i="1" dirty="0" smtClean="0"/>
              <a:t>Y-Intercept of a Linear Equation</a:t>
            </a:r>
            <a:endParaRPr lang="en-US" dirty="0"/>
          </a:p>
        </p:txBody>
      </p:sp>
      <p:sp>
        <p:nvSpPr>
          <p:cNvPr id="7" name="Text Placeholder 6"/>
          <p:cNvSpPr>
            <a:spLocks noGrp="1"/>
          </p:cNvSpPr>
          <p:nvPr>
            <p:ph type="body" sz="quarter" idx="14"/>
          </p:nvPr>
        </p:nvSpPr>
        <p:spPr>
          <a:xfrm>
            <a:off x="457200" y="4141693"/>
            <a:ext cx="8062912" cy="2474259"/>
          </a:xfrm>
        </p:spPr>
        <p:txBody>
          <a:bodyPr>
            <a:noAutofit/>
          </a:bodyPr>
          <a:lstStyle/>
          <a:p>
            <a:r>
              <a:rPr lang="en-US" dirty="0" smtClean="0"/>
              <a:t>For the linear equation </a:t>
            </a:r>
            <a:r>
              <a:rPr lang="en-US" i="1" dirty="0" smtClean="0"/>
              <a:t>y = a + </a:t>
            </a:r>
            <a:r>
              <a:rPr lang="en-US" i="1" dirty="0" err="1" smtClean="0"/>
              <a:t>bx</a:t>
            </a:r>
            <a:r>
              <a:rPr lang="en-US" i="1" dirty="0" smtClean="0"/>
              <a:t>, b = slope and a = y-intercept</a:t>
            </a:r>
            <a:endParaRPr lang="en-US" dirty="0" smtClean="0"/>
          </a:p>
          <a:p>
            <a:r>
              <a:rPr lang="en-US" dirty="0" smtClean="0"/>
              <a:t>Three </a:t>
            </a:r>
            <a:r>
              <a:rPr lang="en-US" dirty="0"/>
              <a:t>possible graphs of </a:t>
            </a:r>
            <a:r>
              <a:rPr lang="en-US" i="1" dirty="0"/>
              <a:t>y </a:t>
            </a:r>
            <a:r>
              <a:rPr lang="en-US" dirty="0"/>
              <a:t>= </a:t>
            </a:r>
            <a:r>
              <a:rPr lang="en-US" i="1" dirty="0"/>
              <a:t>a </a:t>
            </a:r>
            <a:r>
              <a:rPr lang="en-US" dirty="0"/>
              <a:t>+ </a:t>
            </a:r>
            <a:r>
              <a:rPr lang="en-US" i="1" dirty="0"/>
              <a:t>bx</a:t>
            </a:r>
            <a:r>
              <a:rPr lang="en-US" dirty="0" smtClean="0"/>
              <a:t>.</a:t>
            </a:r>
          </a:p>
          <a:p>
            <a:pPr marL="342900" indent="-342900">
              <a:buAutoNum type="alphaLcParenBoth"/>
            </a:pPr>
            <a:r>
              <a:rPr lang="en-US" dirty="0" smtClean="0"/>
              <a:t>If </a:t>
            </a:r>
            <a:r>
              <a:rPr lang="en-US" i="1" dirty="0"/>
              <a:t>b </a:t>
            </a:r>
            <a:r>
              <a:rPr lang="en-US" dirty="0"/>
              <a:t>&gt; 0, the line slopes upward to the right</a:t>
            </a:r>
            <a:r>
              <a:rPr lang="en-US" dirty="0" smtClean="0"/>
              <a:t>.</a:t>
            </a:r>
          </a:p>
          <a:p>
            <a:pPr marL="342900" indent="-342900">
              <a:buAutoNum type="alphaLcParenBoth"/>
            </a:pPr>
            <a:r>
              <a:rPr lang="en-US" dirty="0" smtClean="0"/>
              <a:t>If </a:t>
            </a:r>
            <a:r>
              <a:rPr lang="en-US" i="1" dirty="0"/>
              <a:t>b </a:t>
            </a:r>
            <a:r>
              <a:rPr lang="en-US" dirty="0"/>
              <a:t>= 0, the </a:t>
            </a:r>
            <a:r>
              <a:rPr lang="en-US" dirty="0" smtClean="0"/>
              <a:t>line is horizontal.</a:t>
            </a:r>
          </a:p>
          <a:p>
            <a:pPr marL="342900" indent="-342900">
              <a:buAutoNum type="alphaLcParenBoth"/>
            </a:pPr>
            <a:r>
              <a:rPr lang="en-US" dirty="0" smtClean="0"/>
              <a:t>If </a:t>
            </a:r>
            <a:r>
              <a:rPr lang="en-US" i="1" dirty="0"/>
              <a:t>b </a:t>
            </a:r>
            <a:r>
              <a:rPr lang="en-US" dirty="0"/>
              <a:t>&lt; 0, the line slopes downward to the right.</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fig-ch12_03_01.jpg"/>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t="-42411" b="-42411"/>
          <a:stretch>
            <a:fillRect/>
          </a:stretch>
        </p:blipFill>
        <p:spPr>
          <a:xfrm>
            <a:off x="457199" y="1122386"/>
            <a:ext cx="8062913" cy="3019307"/>
          </a:xfrm>
        </p:spPr>
      </p:pic>
    </p:spTree>
    <p:extLst>
      <p:ext uri="{BB962C8B-B14F-4D97-AF65-F5344CB8AC3E}">
        <p14:creationId xmlns:p14="http://schemas.microsoft.com/office/powerpoint/2010/main" val="4076233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dirty="0" smtClean="0"/>
              <a:t>12.2 Scatter Plots</a:t>
            </a:r>
            <a:endParaRPr lang="en-US" sz="3200" dirty="0"/>
          </a:p>
        </p:txBody>
      </p:sp>
      <p:sp>
        <p:nvSpPr>
          <p:cNvPr id="7" name="Text Placeholder 6"/>
          <p:cNvSpPr>
            <a:spLocks noGrp="1"/>
          </p:cNvSpPr>
          <p:nvPr>
            <p:ph type="body" sz="quarter" idx="14"/>
          </p:nvPr>
        </p:nvSpPr>
        <p:spPr/>
        <p:txBody>
          <a:bodyPr>
            <a:normAutofit/>
          </a:bodyPr>
          <a:lstStyle/>
          <a:p>
            <a:r>
              <a:rPr lang="en-US" sz="1600" dirty="0"/>
              <a:t>Scatter plot showing the number of m-commerce users (in millions</a:t>
            </a:r>
            <a:r>
              <a:rPr lang="en-US" sz="1600" dirty="0" smtClean="0"/>
              <a:t>) by </a:t>
            </a:r>
            <a:r>
              <a:rPr lang="en-US" sz="1600" dirty="0"/>
              <a:t>year.</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fig-ch12_04_01.jp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26394" r="-26394"/>
          <a:stretch>
            <a:fillRect/>
          </a:stretch>
        </p:blipFill>
        <p:spPr/>
      </p:pic>
    </p:spTree>
    <p:extLst>
      <p:ext uri="{BB962C8B-B14F-4D97-AF65-F5344CB8AC3E}">
        <p14:creationId xmlns:p14="http://schemas.microsoft.com/office/powerpoint/2010/main" val="1404565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986</TotalTime>
  <Words>2697</Words>
  <Application>Microsoft Office PowerPoint</Application>
  <PresentationFormat>On-screen Show (4:3)</PresentationFormat>
  <Paragraphs>191</Paragraphs>
  <Slides>35</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0" baseType="lpstr">
      <vt:lpstr>Arial</vt:lpstr>
      <vt:lpstr>Arial Black</vt:lpstr>
      <vt:lpstr>Calibri</vt:lpstr>
      <vt:lpstr>Essential</vt:lpstr>
      <vt:lpstr>Equation</vt:lpstr>
      <vt:lpstr>PowerPoint Presentation</vt:lpstr>
      <vt:lpstr>Chapter Objectives </vt:lpstr>
      <vt:lpstr>Figure 12.1</vt:lpstr>
      <vt:lpstr>Section 12.1 Linear Equations</vt:lpstr>
      <vt:lpstr>Figure 12.2</vt:lpstr>
      <vt:lpstr>Figure 12.3</vt:lpstr>
      <vt:lpstr>PowerPoint Presentation</vt:lpstr>
      <vt:lpstr>Slope and Y-Intercept of a Linear Equation</vt:lpstr>
      <vt:lpstr>12.2 Scatter Plots</vt:lpstr>
      <vt:lpstr>Figure 12.5</vt:lpstr>
      <vt:lpstr>How to create a Scatter Plot</vt:lpstr>
      <vt:lpstr>Example 12.5</vt:lpstr>
      <vt:lpstr>PowerPoint Presentation</vt:lpstr>
      <vt:lpstr>Figure 12.7</vt:lpstr>
      <vt:lpstr>Figure 12.8</vt:lpstr>
      <vt:lpstr>12.3 Linear Regression</vt:lpstr>
      <vt:lpstr>Example 12.6</vt:lpstr>
      <vt:lpstr>Figure 12.9</vt:lpstr>
      <vt:lpstr>Figure 12.10</vt:lpstr>
      <vt:lpstr>Figure 12.10</vt:lpstr>
      <vt:lpstr>PowerPoint Presentation</vt:lpstr>
      <vt:lpstr>PowerPoint Presentation</vt:lpstr>
      <vt:lpstr>PowerPoint Presentation</vt:lpstr>
      <vt:lpstr>THIRD EXAM vs FINAL EXAM EXAMPLE: The graph of the line of best fit for the third-exam/final-exam example is as follows:</vt:lpstr>
      <vt:lpstr>The Slope of the Regression Line</vt:lpstr>
      <vt:lpstr>Calculator Analysis</vt:lpstr>
      <vt:lpstr>Figure 12.12</vt:lpstr>
      <vt:lpstr>The Correlation Coefficient</vt:lpstr>
      <vt:lpstr>The Correlation Coefficient</vt:lpstr>
      <vt:lpstr>Figure 12.13</vt:lpstr>
      <vt:lpstr>A note of caution</vt:lpstr>
      <vt:lpstr>The Coefficient of Determination</vt:lpstr>
      <vt:lpstr>Back to the final exam example</vt:lpstr>
      <vt:lpstr>12.5 Prediction</vt:lpstr>
      <vt:lpstr>Example 12.11</vt:lpstr>
    </vt:vector>
  </TitlesOfParts>
  <Company>WNI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dc:title>
  <dc:creator>Spuddy McSpare</dc:creator>
  <cp:lastModifiedBy>German Vargas</cp:lastModifiedBy>
  <cp:revision>97</cp:revision>
  <dcterms:created xsi:type="dcterms:W3CDTF">2012-06-04T02:13:36Z</dcterms:created>
  <dcterms:modified xsi:type="dcterms:W3CDTF">2015-02-25T15:59:32Z</dcterms:modified>
</cp:coreProperties>
</file>